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0"/>
  </p:notesMasterIdLst>
  <p:handoutMasterIdLst>
    <p:handoutMasterId r:id="rId21"/>
  </p:handoutMasterIdLst>
  <p:sldIdLst>
    <p:sldId id="267" r:id="rId2"/>
    <p:sldId id="279" r:id="rId3"/>
    <p:sldId id="286" r:id="rId4"/>
    <p:sldId id="269" r:id="rId5"/>
    <p:sldId id="280" r:id="rId6"/>
    <p:sldId id="281" r:id="rId7"/>
    <p:sldId id="282" r:id="rId8"/>
    <p:sldId id="283" r:id="rId9"/>
    <p:sldId id="284" r:id="rId10"/>
    <p:sldId id="285" r:id="rId11"/>
    <p:sldId id="287" r:id="rId12"/>
    <p:sldId id="288" r:id="rId13"/>
    <p:sldId id="289" r:id="rId14"/>
    <p:sldId id="290" r:id="rId15"/>
    <p:sldId id="291" r:id="rId16"/>
    <p:sldId id="292" r:id="rId17"/>
    <p:sldId id="293" r:id="rId18"/>
    <p:sldId id="294" r:id="rId19"/>
  </p:sldIdLst>
  <p:sldSz cx="9906000" cy="6858000" type="A4"/>
  <p:notesSz cx="7104063" cy="10234613"/>
  <p:defaultTextStyle>
    <a:defPPr>
      <a:defRPr lang="de-DE"/>
    </a:defPPr>
    <a:lvl1pPr algn="ctr" rtl="0" fontAlgn="base">
      <a:spcBef>
        <a:spcPct val="0"/>
      </a:spcBef>
      <a:spcAft>
        <a:spcPct val="0"/>
      </a:spcAft>
      <a:defRPr sz="800" kern="1200">
        <a:solidFill>
          <a:schemeClr val="bg1"/>
        </a:solidFill>
        <a:latin typeface="Arial" charset="0"/>
        <a:ea typeface="+mn-ea"/>
        <a:cs typeface="+mn-cs"/>
      </a:defRPr>
    </a:lvl1pPr>
    <a:lvl2pPr marL="457200" algn="ctr" rtl="0" fontAlgn="base">
      <a:spcBef>
        <a:spcPct val="0"/>
      </a:spcBef>
      <a:spcAft>
        <a:spcPct val="0"/>
      </a:spcAft>
      <a:defRPr sz="800" kern="1200">
        <a:solidFill>
          <a:schemeClr val="bg1"/>
        </a:solidFill>
        <a:latin typeface="Arial" charset="0"/>
        <a:ea typeface="+mn-ea"/>
        <a:cs typeface="+mn-cs"/>
      </a:defRPr>
    </a:lvl2pPr>
    <a:lvl3pPr marL="914400" algn="ctr" rtl="0" fontAlgn="base">
      <a:spcBef>
        <a:spcPct val="0"/>
      </a:spcBef>
      <a:spcAft>
        <a:spcPct val="0"/>
      </a:spcAft>
      <a:defRPr sz="800" kern="1200">
        <a:solidFill>
          <a:schemeClr val="bg1"/>
        </a:solidFill>
        <a:latin typeface="Arial" charset="0"/>
        <a:ea typeface="+mn-ea"/>
        <a:cs typeface="+mn-cs"/>
      </a:defRPr>
    </a:lvl3pPr>
    <a:lvl4pPr marL="1371600" algn="ctr" rtl="0" fontAlgn="base">
      <a:spcBef>
        <a:spcPct val="0"/>
      </a:spcBef>
      <a:spcAft>
        <a:spcPct val="0"/>
      </a:spcAft>
      <a:defRPr sz="800" kern="1200">
        <a:solidFill>
          <a:schemeClr val="bg1"/>
        </a:solidFill>
        <a:latin typeface="Arial" charset="0"/>
        <a:ea typeface="+mn-ea"/>
        <a:cs typeface="+mn-cs"/>
      </a:defRPr>
    </a:lvl4pPr>
    <a:lvl5pPr marL="1828800" algn="ctr" rtl="0" fontAlgn="base">
      <a:spcBef>
        <a:spcPct val="0"/>
      </a:spcBef>
      <a:spcAft>
        <a:spcPct val="0"/>
      </a:spcAft>
      <a:defRPr sz="800" kern="1200">
        <a:solidFill>
          <a:schemeClr val="bg1"/>
        </a:solidFill>
        <a:latin typeface="Arial" charset="0"/>
        <a:ea typeface="+mn-ea"/>
        <a:cs typeface="+mn-cs"/>
      </a:defRPr>
    </a:lvl5pPr>
    <a:lvl6pPr marL="2286000" algn="l" defTabSz="914400" rtl="0" eaLnBrk="1" latinLnBrk="0" hangingPunct="1">
      <a:defRPr sz="800" kern="1200">
        <a:solidFill>
          <a:schemeClr val="bg1"/>
        </a:solidFill>
        <a:latin typeface="Arial" charset="0"/>
        <a:ea typeface="+mn-ea"/>
        <a:cs typeface="+mn-cs"/>
      </a:defRPr>
    </a:lvl6pPr>
    <a:lvl7pPr marL="2743200" algn="l" defTabSz="914400" rtl="0" eaLnBrk="1" latinLnBrk="0" hangingPunct="1">
      <a:defRPr sz="800" kern="1200">
        <a:solidFill>
          <a:schemeClr val="bg1"/>
        </a:solidFill>
        <a:latin typeface="Arial" charset="0"/>
        <a:ea typeface="+mn-ea"/>
        <a:cs typeface="+mn-cs"/>
      </a:defRPr>
    </a:lvl7pPr>
    <a:lvl8pPr marL="3200400" algn="l" defTabSz="914400" rtl="0" eaLnBrk="1" latinLnBrk="0" hangingPunct="1">
      <a:defRPr sz="800" kern="1200">
        <a:solidFill>
          <a:schemeClr val="bg1"/>
        </a:solidFill>
        <a:latin typeface="Arial" charset="0"/>
        <a:ea typeface="+mn-ea"/>
        <a:cs typeface="+mn-cs"/>
      </a:defRPr>
    </a:lvl8pPr>
    <a:lvl9pPr marL="3657600" algn="l" defTabSz="914400" rtl="0" eaLnBrk="1" latinLnBrk="0" hangingPunct="1">
      <a:defRPr sz="800"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576">
          <p15:clr>
            <a:srgbClr val="A4A3A4"/>
          </p15:clr>
        </p15:guide>
        <p15:guide id="2" pos="96">
          <p15:clr>
            <a:srgbClr val="A4A3A4"/>
          </p15:clr>
        </p15:guide>
      </p15:sldGuideLst>
    </p:ext>
    <p:ext uri="{2D200454-40CA-4A62-9FC3-DE9A4176ACB9}">
      <p15:notesGuideLst xmlns:p15="http://schemas.microsoft.com/office/powerpoint/2012/main">
        <p15:guide id="1" orient="horz" pos="3223"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DDDDDD"/>
    <a:srgbClr val="EAEAEA"/>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9" autoAdjust="0"/>
    <p:restoredTop sz="90449" autoAdjust="0"/>
  </p:normalViewPr>
  <p:slideViewPr>
    <p:cSldViewPr>
      <p:cViewPr varScale="1">
        <p:scale>
          <a:sx n="104" d="100"/>
          <a:sy n="104" d="100"/>
        </p:scale>
        <p:origin x="114" y="222"/>
      </p:cViewPr>
      <p:guideLst>
        <p:guide orient="horz" pos="576"/>
        <p:guide pos="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7" d="100"/>
          <a:sy n="57" d="100"/>
        </p:scale>
        <p:origin x="-1764" y="-96"/>
      </p:cViewPr>
      <p:guideLst>
        <p:guide orient="horz" pos="3223"/>
        <p:guide pos="223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1362" name="Rectangle 1026"/>
          <p:cNvSpPr>
            <a:spLocks noGrp="1" noChangeArrowheads="1"/>
          </p:cNvSpPr>
          <p:nvPr>
            <p:ph type="hdr" sz="quarter"/>
          </p:nvPr>
        </p:nvSpPr>
        <p:spPr bwMode="auto">
          <a:xfrm>
            <a:off x="1" y="1"/>
            <a:ext cx="3078639"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l" defTabSz="990600">
              <a:defRPr sz="1300"/>
            </a:lvl1pPr>
          </a:lstStyle>
          <a:p>
            <a:pPr>
              <a:defRPr/>
            </a:pPr>
            <a:endParaRPr lang="de-DE"/>
          </a:p>
        </p:txBody>
      </p:sp>
      <p:sp>
        <p:nvSpPr>
          <p:cNvPr id="271363" name="Rectangle 1027"/>
          <p:cNvSpPr>
            <a:spLocks noGrp="1" noChangeArrowheads="1"/>
          </p:cNvSpPr>
          <p:nvPr>
            <p:ph type="dt" sz="quarter" idx="1"/>
          </p:nvPr>
        </p:nvSpPr>
        <p:spPr bwMode="auto">
          <a:xfrm>
            <a:off x="4025424" y="1"/>
            <a:ext cx="3078639"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a:lvl1pPr>
          </a:lstStyle>
          <a:p>
            <a:pPr>
              <a:defRPr/>
            </a:pPr>
            <a:endParaRPr lang="de-DE"/>
          </a:p>
        </p:txBody>
      </p:sp>
      <p:sp>
        <p:nvSpPr>
          <p:cNvPr id="271364" name="Rectangle 1028"/>
          <p:cNvSpPr>
            <a:spLocks noGrp="1" noChangeArrowheads="1"/>
          </p:cNvSpPr>
          <p:nvPr>
            <p:ph type="ftr" sz="quarter" idx="2"/>
          </p:nvPr>
        </p:nvSpPr>
        <p:spPr bwMode="auto">
          <a:xfrm>
            <a:off x="1" y="9723439"/>
            <a:ext cx="3078639"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l" defTabSz="990600">
              <a:defRPr sz="1300"/>
            </a:lvl1pPr>
          </a:lstStyle>
          <a:p>
            <a:pPr>
              <a:defRPr/>
            </a:pPr>
            <a:endParaRPr lang="de-DE"/>
          </a:p>
        </p:txBody>
      </p:sp>
      <p:sp>
        <p:nvSpPr>
          <p:cNvPr id="271365" name="Rectangle 1029"/>
          <p:cNvSpPr>
            <a:spLocks noGrp="1" noChangeArrowheads="1"/>
          </p:cNvSpPr>
          <p:nvPr>
            <p:ph type="sldNum" sz="quarter" idx="3"/>
          </p:nvPr>
        </p:nvSpPr>
        <p:spPr bwMode="auto">
          <a:xfrm>
            <a:off x="4025424" y="9723439"/>
            <a:ext cx="3078639"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a:lvl1pPr>
          </a:lstStyle>
          <a:p>
            <a:pPr>
              <a:defRPr/>
            </a:pPr>
            <a:fld id="{F566C6B2-48F6-4301-8E86-82285C5A967E}" type="slidenum">
              <a:rPr lang="de-DE"/>
              <a:pPr>
                <a:defRPr/>
              </a:pPr>
              <a:t>‹#›</a:t>
            </a:fld>
            <a:endParaRPr 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1" y="1"/>
            <a:ext cx="3078639"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l" defTabSz="990600">
              <a:defRPr sz="1300">
                <a:solidFill>
                  <a:schemeClr val="tx1"/>
                </a:solidFill>
              </a:defRPr>
            </a:lvl1pPr>
          </a:lstStyle>
          <a:p>
            <a:pPr>
              <a:defRPr/>
            </a:pPr>
            <a:endParaRPr lang="de-DE"/>
          </a:p>
        </p:txBody>
      </p:sp>
      <p:sp>
        <p:nvSpPr>
          <p:cNvPr id="23555" name="Rectangle 3"/>
          <p:cNvSpPr>
            <a:spLocks noGrp="1" noChangeArrowheads="1"/>
          </p:cNvSpPr>
          <p:nvPr>
            <p:ph type="dt" idx="1"/>
          </p:nvPr>
        </p:nvSpPr>
        <p:spPr bwMode="auto">
          <a:xfrm>
            <a:off x="4023836" y="1"/>
            <a:ext cx="3078639"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a:solidFill>
                  <a:schemeClr val="tx1"/>
                </a:solidFill>
              </a:defRPr>
            </a:lvl1pPr>
          </a:lstStyle>
          <a:p>
            <a:pPr>
              <a:defRPr/>
            </a:pPr>
            <a:endParaRPr lang="de-DE"/>
          </a:p>
        </p:txBody>
      </p:sp>
      <p:sp>
        <p:nvSpPr>
          <p:cNvPr id="14340" name="Rectangle 4"/>
          <p:cNvSpPr>
            <a:spLocks noGrp="1" noRot="1" noChangeAspect="1" noChangeArrowheads="1" noTextEdit="1"/>
          </p:cNvSpPr>
          <p:nvPr>
            <p:ph type="sldImg" idx="2"/>
          </p:nvPr>
        </p:nvSpPr>
        <p:spPr bwMode="auto">
          <a:xfrm>
            <a:off x="781050" y="768350"/>
            <a:ext cx="5541963" cy="3836988"/>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710090" y="4860925"/>
            <a:ext cx="5683886"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de-DE" noProof="0" dirty="0"/>
              <a:t>Textmasterformate durch Klicken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23558" name="Rectangle 6"/>
          <p:cNvSpPr>
            <a:spLocks noGrp="1" noChangeArrowheads="1"/>
          </p:cNvSpPr>
          <p:nvPr>
            <p:ph type="ftr" sz="quarter" idx="4"/>
          </p:nvPr>
        </p:nvSpPr>
        <p:spPr bwMode="auto">
          <a:xfrm>
            <a:off x="1" y="9721851"/>
            <a:ext cx="3078639"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l" defTabSz="990600">
              <a:defRPr sz="1300">
                <a:solidFill>
                  <a:schemeClr val="tx1"/>
                </a:solidFill>
              </a:defRPr>
            </a:lvl1pPr>
          </a:lstStyle>
          <a:p>
            <a:pPr>
              <a:defRPr/>
            </a:pPr>
            <a:endParaRPr lang="de-DE"/>
          </a:p>
        </p:txBody>
      </p:sp>
      <p:sp>
        <p:nvSpPr>
          <p:cNvPr id="23559" name="Rectangle 7"/>
          <p:cNvSpPr>
            <a:spLocks noGrp="1" noChangeArrowheads="1"/>
          </p:cNvSpPr>
          <p:nvPr>
            <p:ph type="sldNum" sz="quarter" idx="5"/>
          </p:nvPr>
        </p:nvSpPr>
        <p:spPr bwMode="auto">
          <a:xfrm>
            <a:off x="4023836" y="9721851"/>
            <a:ext cx="3078639"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a:solidFill>
                  <a:schemeClr val="tx1"/>
                </a:solidFill>
              </a:defRPr>
            </a:lvl1pPr>
          </a:lstStyle>
          <a:p>
            <a:pPr>
              <a:defRPr/>
            </a:pPr>
            <a:fld id="{9A7DEE9F-1C42-4554-ABBC-30A0C9B4589A}" type="slidenum">
              <a:rPr lang="de-DE"/>
              <a:pPr>
                <a:defRPr/>
              </a:pPr>
              <a:t>‹#›</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folie">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09530" y="914400"/>
            <a:ext cx="9444070" cy="5610225"/>
          </a:xfrm>
          <a:prstGeom prst="rect">
            <a:avLst/>
          </a:prstGeom>
        </p:spPr>
        <p:txBody>
          <a:bodyPr/>
          <a:lstStyle>
            <a:lvl1pPr>
              <a:buFontTx/>
              <a:buNone/>
              <a:defRPr baseline="0">
                <a:solidFill>
                  <a:srgbClr val="000000"/>
                </a:solidFill>
              </a:defRPr>
            </a:lvl1pPr>
            <a:lvl2pPr>
              <a:buFont typeface="Symbol" pitchFamily="18" charset="2"/>
              <a:buChar char="-"/>
              <a:defRPr baseline="0">
                <a:solidFill>
                  <a:srgbClr val="000000"/>
                </a:solidFill>
              </a:defRPr>
            </a:lvl2pPr>
            <a:lvl3pPr>
              <a:buFont typeface="Symbol" pitchFamily="18" charset="2"/>
              <a:buChar char="-"/>
              <a:defRPr baseline="0">
                <a:solidFill>
                  <a:srgbClr val="000000"/>
                </a:solidFill>
              </a:defRPr>
            </a:lvl3pPr>
            <a:lvl4pPr>
              <a:buFont typeface="Symbol" pitchFamily="18" charset="2"/>
              <a:buChar char="-"/>
              <a:defRPr baseline="0">
                <a:solidFill>
                  <a:srgbClr val="000000"/>
                </a:solidFill>
              </a:defRPr>
            </a:lvl4pPr>
            <a:lvl5pPr>
              <a:buFont typeface="Symbol" pitchFamily="18" charset="2"/>
              <a:buChar char="-"/>
              <a:defRPr baseline="0">
                <a:solidFill>
                  <a:srgbClr val="000000"/>
                </a:solidFill>
              </a:defRPr>
            </a:lvl5pPr>
          </a:lstStyle>
          <a:p>
            <a:pPr lvl="0"/>
            <a:r>
              <a:rPr lang="en-US" dirty="0"/>
              <a:t>Click to edit Master text styles</a:t>
            </a:r>
            <a:r>
              <a:rPr lang="de-DE" dirty="0"/>
              <a:t> (18)</a:t>
            </a:r>
            <a:endParaRPr lang="en-US" dirty="0"/>
          </a:p>
          <a:p>
            <a:pPr lvl="1"/>
            <a:r>
              <a:rPr lang="en-US" dirty="0"/>
              <a:t>Second level</a:t>
            </a:r>
            <a:r>
              <a:rPr lang="de-DE" dirty="0"/>
              <a:t> (16)</a:t>
            </a:r>
            <a:endParaRPr lang="en-US" dirty="0"/>
          </a:p>
          <a:p>
            <a:pPr lvl="2"/>
            <a:r>
              <a:rPr lang="en-US" dirty="0"/>
              <a:t>Third level</a:t>
            </a:r>
            <a:r>
              <a:rPr lang="de-DE" dirty="0"/>
              <a:t> (16)</a:t>
            </a:r>
            <a:endParaRPr lang="en-US" dirty="0"/>
          </a:p>
          <a:p>
            <a:pPr lvl="3"/>
            <a:r>
              <a:rPr lang="en-US" dirty="0"/>
              <a:t>Fourth level</a:t>
            </a:r>
            <a:r>
              <a:rPr lang="de-DE" dirty="0"/>
              <a:t> (16)</a:t>
            </a:r>
            <a:endParaRPr lang="en-US" dirty="0"/>
          </a:p>
          <a:p>
            <a:pPr lvl="4"/>
            <a:r>
              <a:rPr lang="en-US" dirty="0"/>
              <a:t>Fifth level</a:t>
            </a:r>
            <a:r>
              <a:rPr lang="de-DE" dirty="0"/>
              <a:t> (16)</a:t>
            </a:r>
          </a:p>
        </p:txBody>
      </p:sp>
      <p:pic>
        <p:nvPicPr>
          <p:cNvPr id="7" name="Picture 119" descr="C:\binde\DrBindeBerIng\Logo\Binde-Logo\Logo_Binde_BITMAP_klein_neu.TIF"/>
          <p:cNvPicPr>
            <a:picLocks noChangeAspect="1" noChangeArrowheads="1"/>
          </p:cNvPicPr>
          <p:nvPr userDrawn="1"/>
        </p:nvPicPr>
        <p:blipFill>
          <a:blip r:embed="rId2"/>
          <a:srcRect/>
          <a:stretch>
            <a:fillRect/>
          </a:stretch>
        </p:blipFill>
        <p:spPr bwMode="auto">
          <a:xfrm>
            <a:off x="7453313" y="61913"/>
            <a:ext cx="2439987" cy="611187"/>
          </a:xfrm>
          <a:prstGeom prst="rect">
            <a:avLst/>
          </a:prstGeom>
          <a:noFill/>
          <a:ln w="9525">
            <a:noFill/>
            <a:miter lim="800000"/>
            <a:headEnd/>
            <a:tailEnd/>
          </a:ln>
        </p:spPr>
      </p:pic>
      <p:sp>
        <p:nvSpPr>
          <p:cNvPr id="9" name="Rectangle 5"/>
          <p:cNvSpPr>
            <a:spLocks noGrp="1" noChangeArrowheads="1"/>
          </p:cNvSpPr>
          <p:nvPr>
            <p:ph type="title"/>
          </p:nvPr>
        </p:nvSpPr>
        <p:spPr bwMode="auto">
          <a:xfrm>
            <a:off x="309530" y="252394"/>
            <a:ext cx="7643866" cy="4619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baseline="0">
                <a:solidFill>
                  <a:srgbClr val="000000"/>
                </a:solidFill>
              </a:defRPr>
            </a:lvl1pPr>
          </a:lstStyle>
          <a:p>
            <a:pPr lvl="0"/>
            <a:r>
              <a:rPr lang="en-US"/>
              <a:t>Click to edit Master title style</a:t>
            </a:r>
            <a:endParaRPr lang="en-US" dirty="0"/>
          </a:p>
        </p:txBody>
      </p:sp>
      <p:sp>
        <p:nvSpPr>
          <p:cNvPr id="12" name="Textplatzhalter 7"/>
          <p:cNvSpPr>
            <a:spLocks noGrp="1"/>
          </p:cNvSpPr>
          <p:nvPr>
            <p:ph type="body" sz="quarter" idx="11"/>
          </p:nvPr>
        </p:nvSpPr>
        <p:spPr>
          <a:xfrm>
            <a:off x="23793" y="1"/>
            <a:ext cx="7500975" cy="285727"/>
          </a:xfrm>
          <a:prstGeom prst="rect">
            <a:avLst/>
          </a:prstGeom>
        </p:spPr>
        <p:txBody>
          <a:bodyPr/>
          <a:lstStyle>
            <a:lvl1pPr>
              <a:buNone/>
              <a:defRPr sz="1400" i="1" baseline="0">
                <a:solidFill>
                  <a:srgbClr val="000000"/>
                </a:solidFill>
              </a:defRPr>
            </a:lvl1pPr>
          </a:lstStyle>
          <a:p>
            <a:pPr lvl="0"/>
            <a:r>
              <a:rPr lang="en-US"/>
              <a:t>Edit Master text styles</a:t>
            </a:r>
          </a:p>
        </p:txBody>
      </p:sp>
    </p:spTree>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Zwei Spalten">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152400" y="914400"/>
            <a:ext cx="4729162" cy="5610225"/>
          </a:xfrm>
          <a:prstGeom prst="rect">
            <a:avLst/>
          </a:prstGeom>
        </p:spPr>
        <p:txBody>
          <a:bodyPr/>
          <a:lstStyle>
            <a:lvl1pPr>
              <a:defRPr baseline="0">
                <a:solidFill>
                  <a:srgbClr val="000000"/>
                </a:solidFill>
              </a:defRPr>
            </a:lvl1pPr>
            <a:lvl2pPr>
              <a:defRPr baseline="0">
                <a:solidFill>
                  <a:srgbClr val="000000"/>
                </a:solidFill>
              </a:defRPr>
            </a:lvl2pPr>
            <a:lvl3pPr>
              <a:defRPr baseline="0">
                <a:solidFill>
                  <a:srgbClr val="000000"/>
                </a:solidFill>
              </a:defRPr>
            </a:lvl3pPr>
            <a:lvl4pPr>
              <a:defRPr baseline="0">
                <a:solidFill>
                  <a:srgbClr val="000000"/>
                </a:solidFill>
              </a:defRPr>
            </a:lvl4pPr>
            <a:lvl5pPr>
              <a:defRPr baseline="0">
                <a:solidFill>
                  <a:srgbClr val="000000"/>
                </a:solidFill>
              </a:defRPr>
            </a:lvl5pPr>
          </a:lstStyle>
          <a:p>
            <a:pPr lvl="0"/>
            <a:r>
              <a:rPr lang="en-US" dirty="0"/>
              <a:t>Click to edit Master text styles</a:t>
            </a:r>
            <a:r>
              <a:rPr lang="de-DE" dirty="0"/>
              <a:t> (18)</a:t>
            </a:r>
            <a:endParaRPr lang="en-US" dirty="0"/>
          </a:p>
          <a:p>
            <a:pPr lvl="1"/>
            <a:r>
              <a:rPr lang="en-US" dirty="0"/>
              <a:t>Second level</a:t>
            </a:r>
            <a:r>
              <a:rPr lang="de-DE" dirty="0"/>
              <a:t> (16)</a:t>
            </a:r>
            <a:endParaRPr lang="en-US" dirty="0"/>
          </a:p>
          <a:p>
            <a:pPr lvl="2"/>
            <a:r>
              <a:rPr lang="en-US" dirty="0"/>
              <a:t>Third level</a:t>
            </a:r>
            <a:r>
              <a:rPr lang="de-DE" dirty="0"/>
              <a:t> (16)</a:t>
            </a:r>
            <a:endParaRPr lang="en-US" dirty="0"/>
          </a:p>
          <a:p>
            <a:pPr lvl="3"/>
            <a:r>
              <a:rPr lang="en-US" dirty="0"/>
              <a:t>Fourth level</a:t>
            </a:r>
            <a:r>
              <a:rPr lang="de-DE" dirty="0"/>
              <a:t> (16)</a:t>
            </a:r>
            <a:endParaRPr lang="en-US" dirty="0"/>
          </a:p>
          <a:p>
            <a:pPr lvl="4"/>
            <a:r>
              <a:rPr lang="en-US" dirty="0"/>
              <a:t>Fifth level</a:t>
            </a:r>
            <a:r>
              <a:rPr lang="de-DE" dirty="0"/>
              <a:t> (16)</a:t>
            </a:r>
          </a:p>
        </p:txBody>
      </p:sp>
      <p:sp>
        <p:nvSpPr>
          <p:cNvPr id="7" name="Inhaltsplatzhalter 2"/>
          <p:cNvSpPr>
            <a:spLocks noGrp="1"/>
          </p:cNvSpPr>
          <p:nvPr>
            <p:ph idx="12" hasCustomPrompt="1"/>
          </p:nvPr>
        </p:nvSpPr>
        <p:spPr>
          <a:xfrm>
            <a:off x="5024438" y="928670"/>
            <a:ext cx="4729162" cy="5610225"/>
          </a:xfrm>
          <a:prstGeom prst="rect">
            <a:avLst/>
          </a:prstGeom>
        </p:spPr>
        <p:txBody>
          <a:bodyPr/>
          <a:lstStyle>
            <a:lvl1pPr>
              <a:defRPr baseline="0">
                <a:solidFill>
                  <a:srgbClr val="000000"/>
                </a:solidFill>
              </a:defRPr>
            </a:lvl1pPr>
            <a:lvl2pPr>
              <a:defRPr baseline="0">
                <a:solidFill>
                  <a:srgbClr val="000000"/>
                </a:solidFill>
              </a:defRPr>
            </a:lvl2pPr>
            <a:lvl3pPr>
              <a:defRPr baseline="0">
                <a:solidFill>
                  <a:srgbClr val="000000"/>
                </a:solidFill>
              </a:defRPr>
            </a:lvl3pPr>
            <a:lvl4pPr>
              <a:defRPr baseline="0">
                <a:solidFill>
                  <a:srgbClr val="000000"/>
                </a:solidFill>
              </a:defRPr>
            </a:lvl4pPr>
            <a:lvl5pPr>
              <a:defRPr baseline="0">
                <a:solidFill>
                  <a:srgbClr val="000000"/>
                </a:solidFill>
              </a:defRPr>
            </a:lvl5pPr>
          </a:lstStyle>
          <a:p>
            <a:pPr lvl="0"/>
            <a:r>
              <a:rPr lang="en-US" dirty="0"/>
              <a:t>Click to edit Master text styles</a:t>
            </a:r>
            <a:r>
              <a:rPr lang="de-DE" dirty="0"/>
              <a:t> (18)</a:t>
            </a:r>
            <a:endParaRPr lang="en-US" dirty="0"/>
          </a:p>
          <a:p>
            <a:pPr lvl="1"/>
            <a:r>
              <a:rPr lang="en-US" dirty="0"/>
              <a:t>Second level</a:t>
            </a:r>
            <a:r>
              <a:rPr lang="de-DE" dirty="0"/>
              <a:t> (16)</a:t>
            </a:r>
            <a:endParaRPr lang="en-US" dirty="0"/>
          </a:p>
          <a:p>
            <a:pPr lvl="2"/>
            <a:r>
              <a:rPr lang="en-US" dirty="0"/>
              <a:t>Third level</a:t>
            </a:r>
            <a:r>
              <a:rPr lang="de-DE" dirty="0"/>
              <a:t> (16)</a:t>
            </a:r>
            <a:endParaRPr lang="en-US" dirty="0"/>
          </a:p>
          <a:p>
            <a:pPr lvl="3"/>
            <a:r>
              <a:rPr lang="en-US" dirty="0"/>
              <a:t>Fourth level</a:t>
            </a:r>
            <a:r>
              <a:rPr lang="de-DE" dirty="0"/>
              <a:t> (16)</a:t>
            </a:r>
            <a:endParaRPr lang="en-US" dirty="0"/>
          </a:p>
          <a:p>
            <a:pPr lvl="4"/>
            <a:r>
              <a:rPr lang="en-US" dirty="0"/>
              <a:t>Fifth level</a:t>
            </a:r>
            <a:r>
              <a:rPr lang="de-DE" dirty="0"/>
              <a:t> (16)</a:t>
            </a:r>
          </a:p>
        </p:txBody>
      </p:sp>
      <p:pic>
        <p:nvPicPr>
          <p:cNvPr id="8" name="Picture 119" descr="C:\binde\DrBindeBerIng\Logo\Binde-Logo\Logo_Binde_BITMAP_klein_neu.TIF"/>
          <p:cNvPicPr>
            <a:picLocks noChangeAspect="1" noChangeArrowheads="1"/>
          </p:cNvPicPr>
          <p:nvPr userDrawn="1"/>
        </p:nvPicPr>
        <p:blipFill>
          <a:blip r:embed="rId2"/>
          <a:srcRect/>
          <a:stretch>
            <a:fillRect/>
          </a:stretch>
        </p:blipFill>
        <p:spPr bwMode="auto">
          <a:xfrm>
            <a:off x="7453313" y="61913"/>
            <a:ext cx="2439987" cy="611187"/>
          </a:xfrm>
          <a:prstGeom prst="rect">
            <a:avLst/>
          </a:prstGeom>
          <a:noFill/>
          <a:ln w="9525">
            <a:noFill/>
            <a:miter lim="800000"/>
            <a:headEnd/>
            <a:tailEnd/>
          </a:ln>
        </p:spPr>
      </p:pic>
      <p:sp>
        <p:nvSpPr>
          <p:cNvPr id="9" name="Rectangle 5"/>
          <p:cNvSpPr>
            <a:spLocks noGrp="1" noChangeArrowheads="1"/>
          </p:cNvSpPr>
          <p:nvPr>
            <p:ph type="title"/>
          </p:nvPr>
        </p:nvSpPr>
        <p:spPr bwMode="auto">
          <a:xfrm>
            <a:off x="309530" y="252394"/>
            <a:ext cx="7643866" cy="4619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baseline="0">
                <a:solidFill>
                  <a:srgbClr val="000000"/>
                </a:solidFill>
              </a:defRPr>
            </a:lvl1pPr>
          </a:lstStyle>
          <a:p>
            <a:pPr lvl="0"/>
            <a:r>
              <a:rPr lang="en-US"/>
              <a:t>Click to edit Master title style</a:t>
            </a:r>
            <a:endParaRPr lang="en-US" dirty="0"/>
          </a:p>
        </p:txBody>
      </p:sp>
      <p:sp>
        <p:nvSpPr>
          <p:cNvPr id="10" name="Textplatzhalter 7"/>
          <p:cNvSpPr>
            <a:spLocks noGrp="1"/>
          </p:cNvSpPr>
          <p:nvPr>
            <p:ph type="body" sz="quarter" idx="11"/>
          </p:nvPr>
        </p:nvSpPr>
        <p:spPr>
          <a:xfrm>
            <a:off x="23793" y="1"/>
            <a:ext cx="7500975" cy="285727"/>
          </a:xfrm>
          <a:prstGeom prst="rect">
            <a:avLst/>
          </a:prstGeom>
        </p:spPr>
        <p:txBody>
          <a:bodyPr/>
          <a:lstStyle>
            <a:lvl1pPr>
              <a:buNone/>
              <a:defRPr sz="1400" i="1" baseline="0">
                <a:solidFill>
                  <a:srgbClr val="000000"/>
                </a:solidFill>
              </a:defRPr>
            </a:lvl1pPr>
          </a:lstStyle>
          <a:p>
            <a:pPr lvl="0"/>
            <a:r>
              <a:rPr lang="en-US"/>
              <a:t>Edit Master text styles</a:t>
            </a:r>
          </a:p>
        </p:txBody>
      </p:sp>
    </p:spTree>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und neuesKapitel">
    <p:spTree>
      <p:nvGrpSpPr>
        <p:cNvPr id="1" name=""/>
        <p:cNvGrpSpPr/>
        <p:nvPr/>
      </p:nvGrpSpPr>
      <p:grpSpPr>
        <a:xfrm>
          <a:off x="0" y="0"/>
          <a:ext cx="0" cy="0"/>
          <a:chOff x="0" y="0"/>
          <a:chExt cx="0" cy="0"/>
        </a:xfrm>
      </p:grpSpPr>
      <p:pic>
        <p:nvPicPr>
          <p:cNvPr id="13" name="Picture 116" descr="NX_Unigraphics"/>
          <p:cNvPicPr>
            <a:picLocks noChangeAspect="1" noChangeArrowheads="1"/>
          </p:cNvPicPr>
          <p:nvPr userDrawn="1"/>
        </p:nvPicPr>
        <p:blipFill>
          <a:blip r:embed="rId2"/>
          <a:srcRect/>
          <a:stretch>
            <a:fillRect/>
          </a:stretch>
        </p:blipFill>
        <p:spPr bwMode="auto">
          <a:xfrm>
            <a:off x="333375" y="260350"/>
            <a:ext cx="1582738" cy="790575"/>
          </a:xfrm>
          <a:prstGeom prst="rect">
            <a:avLst/>
          </a:prstGeom>
          <a:noFill/>
          <a:ln w="9525">
            <a:noFill/>
            <a:miter lim="800000"/>
            <a:headEnd/>
            <a:tailEnd/>
          </a:ln>
        </p:spPr>
      </p:pic>
      <p:sp>
        <p:nvSpPr>
          <p:cNvPr id="14" name="Text Box 117"/>
          <p:cNvSpPr txBox="1">
            <a:spLocks noChangeArrowheads="1"/>
          </p:cNvSpPr>
          <p:nvPr userDrawn="1"/>
        </p:nvSpPr>
        <p:spPr bwMode="auto">
          <a:xfrm>
            <a:off x="3035300" y="1676400"/>
            <a:ext cx="1895070" cy="1569660"/>
          </a:xfrm>
          <a:prstGeom prst="rect">
            <a:avLst/>
          </a:prstGeom>
          <a:noFill/>
          <a:ln w="9525">
            <a:noFill/>
            <a:miter lim="800000"/>
            <a:headEnd/>
            <a:tailEnd/>
          </a:ln>
          <a:effectLst>
            <a:outerShdw dist="53882" dir="2700000" algn="ctr" rotWithShape="0">
              <a:schemeClr val="bg2"/>
            </a:outerShdw>
          </a:effectLst>
        </p:spPr>
        <p:txBody>
          <a:bodyPr wrap="none">
            <a:spAutoFit/>
          </a:bodyPr>
          <a:lstStyle/>
          <a:p>
            <a:pPr algn="ctr">
              <a:defRPr/>
            </a:pPr>
            <a:r>
              <a:rPr lang="de-DE" sz="9600" b="1" dirty="0">
                <a:solidFill>
                  <a:schemeClr val="tx1"/>
                </a:solidFill>
                <a:cs typeface="+mn-cs"/>
              </a:rPr>
              <a:t>NX</a:t>
            </a:r>
          </a:p>
        </p:txBody>
      </p:sp>
      <p:pic>
        <p:nvPicPr>
          <p:cNvPr id="15" name="Picture 119" descr="C:\binde\DrBindeBerIng\Logo\Binde-Logo\Logo_Binde_BITMAP_klein_neu.TIF"/>
          <p:cNvPicPr>
            <a:picLocks noChangeAspect="1" noChangeArrowheads="1"/>
          </p:cNvPicPr>
          <p:nvPr userDrawn="1"/>
        </p:nvPicPr>
        <p:blipFill>
          <a:blip r:embed="rId3"/>
          <a:srcRect/>
          <a:stretch>
            <a:fillRect/>
          </a:stretch>
        </p:blipFill>
        <p:spPr bwMode="auto">
          <a:xfrm>
            <a:off x="5383213" y="76200"/>
            <a:ext cx="4510087" cy="1127125"/>
          </a:xfrm>
          <a:prstGeom prst="rect">
            <a:avLst/>
          </a:prstGeom>
          <a:noFill/>
          <a:ln w="9525">
            <a:noFill/>
            <a:miter lim="800000"/>
            <a:headEnd/>
            <a:tailEnd/>
          </a:ln>
        </p:spPr>
      </p:pic>
      <p:sp>
        <p:nvSpPr>
          <p:cNvPr id="16" name="Line 120"/>
          <p:cNvSpPr>
            <a:spLocks noChangeShapeType="1"/>
          </p:cNvSpPr>
          <p:nvPr userDrawn="1"/>
        </p:nvSpPr>
        <p:spPr bwMode="auto">
          <a:xfrm>
            <a:off x="0" y="1295400"/>
            <a:ext cx="9906000" cy="0"/>
          </a:xfrm>
          <a:prstGeom prst="line">
            <a:avLst/>
          </a:prstGeom>
          <a:noFill/>
          <a:ln w="19050">
            <a:solidFill>
              <a:schemeClr val="tx1"/>
            </a:solidFill>
            <a:miter lim="800000"/>
            <a:headEnd/>
            <a:tailEnd/>
          </a:ln>
          <a:effectLst/>
        </p:spPr>
        <p:txBody>
          <a:bodyPr wrap="none"/>
          <a:lstStyle/>
          <a:p>
            <a:pPr algn="ctr">
              <a:defRPr/>
            </a:pPr>
            <a:endParaRPr lang="de-DE">
              <a:cs typeface="+mn-cs"/>
            </a:endParaRPr>
          </a:p>
        </p:txBody>
      </p:sp>
      <p:sp>
        <p:nvSpPr>
          <p:cNvPr id="17" name="Line 121"/>
          <p:cNvSpPr>
            <a:spLocks noChangeShapeType="1"/>
          </p:cNvSpPr>
          <p:nvPr userDrawn="1"/>
        </p:nvSpPr>
        <p:spPr bwMode="auto">
          <a:xfrm>
            <a:off x="0" y="31750"/>
            <a:ext cx="9906000" cy="0"/>
          </a:xfrm>
          <a:prstGeom prst="line">
            <a:avLst/>
          </a:prstGeom>
          <a:noFill/>
          <a:ln w="19050">
            <a:solidFill>
              <a:schemeClr val="tx1"/>
            </a:solidFill>
            <a:miter lim="800000"/>
            <a:headEnd/>
            <a:tailEnd/>
          </a:ln>
          <a:effectLst/>
        </p:spPr>
        <p:txBody>
          <a:bodyPr wrap="none"/>
          <a:lstStyle/>
          <a:p>
            <a:pPr algn="ctr">
              <a:defRPr/>
            </a:pPr>
            <a:endParaRPr lang="de-DE">
              <a:cs typeface="+mn-cs"/>
            </a:endParaRPr>
          </a:p>
        </p:txBody>
      </p:sp>
      <p:sp>
        <p:nvSpPr>
          <p:cNvPr id="18" name="Line 122"/>
          <p:cNvSpPr>
            <a:spLocks noChangeShapeType="1"/>
          </p:cNvSpPr>
          <p:nvPr userDrawn="1"/>
        </p:nvSpPr>
        <p:spPr bwMode="auto">
          <a:xfrm>
            <a:off x="0" y="6781800"/>
            <a:ext cx="9906000" cy="0"/>
          </a:xfrm>
          <a:prstGeom prst="line">
            <a:avLst/>
          </a:prstGeom>
          <a:noFill/>
          <a:ln w="19050">
            <a:solidFill>
              <a:schemeClr val="tx1"/>
            </a:solidFill>
            <a:miter lim="800000"/>
            <a:headEnd/>
            <a:tailEnd/>
          </a:ln>
          <a:effectLst/>
        </p:spPr>
        <p:txBody>
          <a:bodyPr wrap="none"/>
          <a:lstStyle/>
          <a:p>
            <a:pPr algn="ctr">
              <a:defRPr/>
            </a:pPr>
            <a:endParaRPr lang="de-DE">
              <a:cs typeface="+mn-cs"/>
            </a:endParaRPr>
          </a:p>
        </p:txBody>
      </p:sp>
      <p:sp>
        <p:nvSpPr>
          <p:cNvPr id="19" name="Rectangle 123"/>
          <p:cNvSpPr>
            <a:spLocks noChangeArrowheads="1"/>
          </p:cNvSpPr>
          <p:nvPr userDrawn="1"/>
        </p:nvSpPr>
        <p:spPr bwMode="auto">
          <a:xfrm>
            <a:off x="8537575" y="1273175"/>
            <a:ext cx="1127125" cy="369888"/>
          </a:xfrm>
          <a:prstGeom prst="rect">
            <a:avLst/>
          </a:prstGeom>
          <a:noFill/>
          <a:ln w="9525">
            <a:noFill/>
            <a:miter lim="800000"/>
            <a:headEnd/>
            <a:tailEnd/>
          </a:ln>
          <a:effectLst/>
        </p:spPr>
        <p:txBody>
          <a:bodyPr wrap="none">
            <a:spAutoFit/>
          </a:bodyPr>
          <a:lstStyle/>
          <a:p>
            <a:pPr>
              <a:defRPr/>
            </a:pPr>
            <a:r>
              <a:rPr lang="de-DE" sz="900" dirty="0">
                <a:solidFill>
                  <a:srgbClr val="000000"/>
                </a:solidFill>
                <a:cs typeface="+mn-cs"/>
              </a:rPr>
              <a:t>www.drbinde.de</a:t>
            </a:r>
          </a:p>
          <a:p>
            <a:pPr>
              <a:defRPr/>
            </a:pPr>
            <a:r>
              <a:rPr lang="de-DE" sz="900" dirty="0">
                <a:solidFill>
                  <a:srgbClr val="000000"/>
                </a:solidFill>
                <a:cs typeface="+mn-cs"/>
              </a:rPr>
              <a:t>Stand: 11.08.2009</a:t>
            </a:r>
          </a:p>
        </p:txBody>
      </p:sp>
      <p:sp>
        <p:nvSpPr>
          <p:cNvPr id="20" name="Rectangle 113"/>
          <p:cNvSpPr>
            <a:spLocks noGrp="1" noChangeArrowheads="1"/>
          </p:cNvSpPr>
          <p:nvPr>
            <p:ph type="ctrTitle"/>
          </p:nvPr>
        </p:nvSpPr>
        <p:spPr>
          <a:xfrm>
            <a:off x="1870075" y="4143380"/>
            <a:ext cx="6383338" cy="500066"/>
          </a:xfrm>
          <a:prstGeom prst="rect">
            <a:avLst/>
          </a:prstGeom>
          <a:ln>
            <a:noFill/>
          </a:ln>
        </p:spPr>
        <p:txBody>
          <a:bodyPr lIns="0"/>
          <a:lstStyle>
            <a:lvl1pPr>
              <a:defRPr sz="2400"/>
            </a:lvl1pPr>
          </a:lstStyle>
          <a:p>
            <a:r>
              <a:rPr lang="en-US"/>
              <a:t>Click to edit Master title style</a:t>
            </a:r>
            <a:endParaRPr lang="en-US" dirty="0"/>
          </a:p>
        </p:txBody>
      </p:sp>
      <p:sp>
        <p:nvSpPr>
          <p:cNvPr id="21" name="Rectangle 114"/>
          <p:cNvSpPr>
            <a:spLocks noGrp="1" noChangeArrowheads="1"/>
          </p:cNvSpPr>
          <p:nvPr>
            <p:ph type="subTitle" idx="1"/>
          </p:nvPr>
        </p:nvSpPr>
        <p:spPr>
          <a:xfrm>
            <a:off x="1881166" y="4643446"/>
            <a:ext cx="5514991" cy="1752600"/>
          </a:xfrm>
          <a:prstGeom prst="rect">
            <a:avLst/>
          </a:prstGeom>
        </p:spPr>
        <p:txBody>
          <a:bodyPr lIns="0"/>
          <a:lstStyle>
            <a:lvl1pPr marL="0" indent="0">
              <a:buFont typeface="Wingdings 3" pitchFamily="18" charset="2"/>
              <a:buNone/>
              <a:defRPr sz="2400"/>
            </a:lvl1pPr>
          </a:lstStyle>
          <a:p>
            <a:r>
              <a:rPr lang="en-US"/>
              <a:t>Click to edit Master subtitle style</a:t>
            </a:r>
            <a:endParaRPr lang="en-US" dirty="0"/>
          </a:p>
        </p:txBody>
      </p:sp>
    </p:spTree>
  </p:cSld>
  <p:clrMapOvr>
    <a:masterClrMapping/>
  </p:clrMapOvr>
  <p:transition>
    <p:wipe dir="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0" name="Rectangle 4"/>
          <p:cNvSpPr>
            <a:spLocks noChangeArrowheads="1"/>
          </p:cNvSpPr>
          <p:nvPr/>
        </p:nvSpPr>
        <p:spPr bwMode="auto">
          <a:xfrm>
            <a:off x="7710488" y="6624638"/>
            <a:ext cx="2043112" cy="228600"/>
          </a:xfrm>
          <a:prstGeom prst="rect">
            <a:avLst/>
          </a:prstGeom>
          <a:noFill/>
          <a:ln w="9525">
            <a:noFill/>
            <a:miter lim="800000"/>
            <a:headEnd/>
            <a:tailEnd/>
          </a:ln>
        </p:spPr>
        <p:txBody>
          <a:bodyPr/>
          <a:lstStyle/>
          <a:p>
            <a:pPr algn="r" eaLnBrk="0" hangingPunct="0">
              <a:defRPr/>
            </a:pPr>
            <a:r>
              <a:rPr lang="de-DE" sz="1000" baseline="0" dirty="0">
                <a:solidFill>
                  <a:srgbClr val="000000"/>
                </a:solidFill>
              </a:rPr>
              <a:t>Seite </a:t>
            </a:r>
            <a:fld id="{702F6356-8823-4B0E-AE69-272A26D2628F}" type="slidenum">
              <a:rPr lang="en-GB" sz="1000" baseline="0">
                <a:solidFill>
                  <a:srgbClr val="000000"/>
                </a:solidFill>
              </a:rPr>
              <a:pPr algn="r" eaLnBrk="0" hangingPunct="0">
                <a:defRPr/>
              </a:pPr>
              <a:t>‹#›</a:t>
            </a:fld>
            <a:endParaRPr lang="en-GB" sz="1000" baseline="0" dirty="0">
              <a:solidFill>
                <a:srgbClr val="000000"/>
              </a:solidFill>
            </a:endParaRPr>
          </a:p>
        </p:txBody>
      </p:sp>
      <p:sp>
        <p:nvSpPr>
          <p:cNvPr id="4112" name="Text Box 16"/>
          <p:cNvSpPr txBox="1">
            <a:spLocks noChangeArrowheads="1"/>
          </p:cNvSpPr>
          <p:nvPr userDrawn="1"/>
        </p:nvSpPr>
        <p:spPr bwMode="auto">
          <a:xfrm rot="16200000">
            <a:off x="7081426" y="3463478"/>
            <a:ext cx="5478481" cy="123111"/>
          </a:xfrm>
          <a:prstGeom prst="rect">
            <a:avLst/>
          </a:prstGeom>
          <a:noFill/>
          <a:ln w="9525">
            <a:noFill/>
            <a:miter lim="800000"/>
            <a:headEnd/>
            <a:tailEnd/>
          </a:ln>
          <a:effectLst/>
        </p:spPr>
        <p:txBody>
          <a:bodyPr wrap="square" lIns="0" tIns="0" rIns="0" bIns="0">
            <a:spAutoFit/>
          </a:bodyPr>
          <a:lstStyle/>
          <a:p>
            <a:pPr algn="l" eaLnBrk="0" hangingPunct="0">
              <a:defRPr/>
            </a:pPr>
            <a:r>
              <a:rPr lang="en-GB" dirty="0">
                <a:solidFill>
                  <a:srgbClr val="000000"/>
                </a:solidFill>
                <a:cs typeface="Arial" charset="0"/>
              </a:rPr>
              <a:t>©</a:t>
            </a:r>
            <a:r>
              <a:rPr lang="de-DE" dirty="0">
                <a:solidFill>
                  <a:srgbClr val="000000"/>
                </a:solidFill>
              </a:rPr>
              <a:t> Dr. Binde Ingenieure, Design &amp; Engineering GmbH:</a:t>
            </a:r>
            <a:r>
              <a:rPr lang="de-DE" baseline="0" dirty="0">
                <a:solidFill>
                  <a:srgbClr val="000000"/>
                </a:solidFill>
              </a:rPr>
              <a:t> a</a:t>
            </a:r>
            <a:r>
              <a:rPr lang="de-DE" dirty="0">
                <a:solidFill>
                  <a:srgbClr val="000000"/>
                </a:solidFill>
              </a:rPr>
              <a:t>lle Rechte vorbehalten. All </a:t>
            </a:r>
            <a:r>
              <a:rPr lang="de-DE" dirty="0" err="1">
                <a:solidFill>
                  <a:srgbClr val="000000"/>
                </a:solidFill>
              </a:rPr>
              <a:t>rights</a:t>
            </a:r>
            <a:r>
              <a:rPr lang="de-DE" dirty="0">
                <a:solidFill>
                  <a:srgbClr val="000000"/>
                </a:solidFill>
              </a:rPr>
              <a:t> </a:t>
            </a:r>
            <a:r>
              <a:rPr lang="de-DE" dirty="0" err="1">
                <a:solidFill>
                  <a:srgbClr val="000000"/>
                </a:solidFill>
              </a:rPr>
              <a:t>reserved</a:t>
            </a:r>
            <a:r>
              <a:rPr lang="de-DE" dirty="0">
                <a:solidFill>
                  <a:srgbClr val="000000"/>
                </a:solidFill>
              </a:rPr>
              <a:t>.</a:t>
            </a:r>
          </a:p>
        </p:txBody>
      </p:sp>
      <p:sp>
        <p:nvSpPr>
          <p:cNvPr id="4115" name="Line 19"/>
          <p:cNvSpPr>
            <a:spLocks noChangeShapeType="1"/>
          </p:cNvSpPr>
          <p:nvPr userDrawn="1"/>
        </p:nvSpPr>
        <p:spPr bwMode="auto">
          <a:xfrm>
            <a:off x="0" y="31750"/>
            <a:ext cx="9906000" cy="0"/>
          </a:xfrm>
          <a:prstGeom prst="line">
            <a:avLst/>
          </a:prstGeom>
          <a:noFill/>
          <a:ln w="19050">
            <a:solidFill>
              <a:srgbClr val="DDDDDD"/>
            </a:solidFill>
            <a:miter lim="800000"/>
            <a:headEnd/>
            <a:tailEnd/>
          </a:ln>
          <a:effectLst/>
        </p:spPr>
        <p:txBody>
          <a:bodyPr wrap="none"/>
          <a:lstStyle/>
          <a:p>
            <a:pPr>
              <a:defRPr/>
            </a:pPr>
            <a:endParaRPr lang="de-DE"/>
          </a:p>
        </p:txBody>
      </p:sp>
      <p:sp>
        <p:nvSpPr>
          <p:cNvPr id="5" name="Line 19"/>
          <p:cNvSpPr>
            <a:spLocks noChangeShapeType="1"/>
          </p:cNvSpPr>
          <p:nvPr userDrawn="1"/>
        </p:nvSpPr>
        <p:spPr bwMode="auto">
          <a:xfrm>
            <a:off x="0" y="714356"/>
            <a:ext cx="9906000" cy="0"/>
          </a:xfrm>
          <a:prstGeom prst="line">
            <a:avLst/>
          </a:prstGeom>
          <a:noFill/>
          <a:ln w="19050">
            <a:solidFill>
              <a:srgbClr val="DDDDDD"/>
            </a:solidFill>
            <a:miter lim="800000"/>
            <a:headEnd/>
            <a:tailEnd/>
          </a:ln>
          <a:effectLst/>
        </p:spPr>
        <p:txBody>
          <a:bodyPr wrap="none"/>
          <a:lstStyle/>
          <a:p>
            <a:pPr>
              <a:defRPr/>
            </a:pPr>
            <a:endParaRPr lang="de-DE"/>
          </a:p>
        </p:txBody>
      </p:sp>
    </p:spTree>
  </p:cSld>
  <p:clrMap bg1="lt1" tx1="dk1" bg2="lt2" tx2="dk2" accent1="accent1" accent2="accent2" accent3="accent3" accent4="accent4" accent5="accent5" accent6="accent6" hlink="hlink" folHlink="folHlink"/>
  <p:sldLayoutIdLst>
    <p:sldLayoutId id="2147483710" r:id="rId1"/>
    <p:sldLayoutId id="2147483721" r:id="rId2"/>
    <p:sldLayoutId id="2147483720" r:id="rId3"/>
  </p:sldLayoutIdLst>
  <p:transition>
    <p:wipe dir="r"/>
  </p:transition>
  <p:hf sldNum="0" hdr="0" dt="0"/>
  <p:txStyles>
    <p:titleStyle>
      <a:lvl1pPr algn="l" rtl="0" eaLnBrk="1" fontAlgn="base" hangingPunct="1">
        <a:spcBef>
          <a:spcPct val="0"/>
        </a:spcBef>
        <a:spcAft>
          <a:spcPct val="0"/>
        </a:spcAft>
        <a:defRPr sz="2200">
          <a:solidFill>
            <a:schemeClr val="tx1"/>
          </a:solidFill>
          <a:latin typeface="+mj-lt"/>
          <a:ea typeface="+mj-ea"/>
          <a:cs typeface="+mj-cs"/>
        </a:defRPr>
      </a:lvl1pPr>
      <a:lvl2pPr algn="l" rtl="0" eaLnBrk="1" fontAlgn="base" hangingPunct="1">
        <a:spcBef>
          <a:spcPct val="0"/>
        </a:spcBef>
        <a:spcAft>
          <a:spcPct val="0"/>
        </a:spcAft>
        <a:defRPr sz="2200">
          <a:solidFill>
            <a:schemeClr val="tx1"/>
          </a:solidFill>
          <a:latin typeface="Arial" charset="0"/>
        </a:defRPr>
      </a:lvl2pPr>
      <a:lvl3pPr algn="l" rtl="0" eaLnBrk="1" fontAlgn="base" hangingPunct="1">
        <a:spcBef>
          <a:spcPct val="0"/>
        </a:spcBef>
        <a:spcAft>
          <a:spcPct val="0"/>
        </a:spcAft>
        <a:defRPr sz="2200">
          <a:solidFill>
            <a:schemeClr val="tx1"/>
          </a:solidFill>
          <a:latin typeface="Arial" charset="0"/>
        </a:defRPr>
      </a:lvl3pPr>
      <a:lvl4pPr algn="l" rtl="0" eaLnBrk="1" fontAlgn="base" hangingPunct="1">
        <a:spcBef>
          <a:spcPct val="0"/>
        </a:spcBef>
        <a:spcAft>
          <a:spcPct val="0"/>
        </a:spcAft>
        <a:defRPr sz="2200">
          <a:solidFill>
            <a:schemeClr val="tx1"/>
          </a:solidFill>
          <a:latin typeface="Arial" charset="0"/>
        </a:defRPr>
      </a:lvl4pPr>
      <a:lvl5pPr algn="l" rtl="0" eaLnBrk="1" fontAlgn="base" hangingPunct="1">
        <a:spcBef>
          <a:spcPct val="0"/>
        </a:spcBef>
        <a:spcAft>
          <a:spcPct val="0"/>
        </a:spcAft>
        <a:defRPr sz="2200">
          <a:solidFill>
            <a:schemeClr val="tx1"/>
          </a:solidFill>
          <a:latin typeface="Arial" charset="0"/>
        </a:defRPr>
      </a:lvl5pPr>
      <a:lvl6pPr marL="457200" algn="l" rtl="0" eaLnBrk="1" fontAlgn="base" hangingPunct="1">
        <a:spcBef>
          <a:spcPct val="0"/>
        </a:spcBef>
        <a:spcAft>
          <a:spcPct val="0"/>
        </a:spcAft>
        <a:defRPr sz="2200">
          <a:solidFill>
            <a:schemeClr val="tx1"/>
          </a:solidFill>
          <a:latin typeface="Arial" charset="0"/>
        </a:defRPr>
      </a:lvl6pPr>
      <a:lvl7pPr marL="914400" algn="l" rtl="0" eaLnBrk="1" fontAlgn="base" hangingPunct="1">
        <a:spcBef>
          <a:spcPct val="0"/>
        </a:spcBef>
        <a:spcAft>
          <a:spcPct val="0"/>
        </a:spcAft>
        <a:defRPr sz="2200">
          <a:solidFill>
            <a:schemeClr val="tx1"/>
          </a:solidFill>
          <a:latin typeface="Arial" charset="0"/>
        </a:defRPr>
      </a:lvl7pPr>
      <a:lvl8pPr marL="1371600" algn="l" rtl="0" eaLnBrk="1" fontAlgn="base" hangingPunct="1">
        <a:spcBef>
          <a:spcPct val="0"/>
        </a:spcBef>
        <a:spcAft>
          <a:spcPct val="0"/>
        </a:spcAft>
        <a:defRPr sz="2200">
          <a:solidFill>
            <a:schemeClr val="tx1"/>
          </a:solidFill>
          <a:latin typeface="Arial" charset="0"/>
        </a:defRPr>
      </a:lvl8pPr>
      <a:lvl9pPr marL="1828800" algn="l" rtl="0" eaLnBrk="1" fontAlgn="base" hangingPunct="1">
        <a:spcBef>
          <a:spcPct val="0"/>
        </a:spcBef>
        <a:spcAft>
          <a:spcPct val="0"/>
        </a:spcAft>
        <a:defRPr sz="2200">
          <a:solidFill>
            <a:schemeClr val="tx1"/>
          </a:solidFill>
          <a:latin typeface="Arial" charset="0"/>
        </a:defRPr>
      </a:lvl9pPr>
    </p:titleStyle>
    <p:bodyStyle>
      <a:lvl1pPr marL="342900" indent="-342900" algn="l" rtl="0" eaLnBrk="1" fontAlgn="base" hangingPunct="1">
        <a:spcBef>
          <a:spcPct val="0"/>
        </a:spcBef>
        <a:spcAft>
          <a:spcPct val="50000"/>
        </a:spcAft>
        <a:buClr>
          <a:srgbClr val="969696"/>
        </a:buClr>
        <a:buFont typeface="Wingdings 3" pitchFamily="18" charset="2"/>
        <a:buChar char=""/>
        <a:defRPr sz="1800">
          <a:solidFill>
            <a:schemeClr val="tx1"/>
          </a:solidFill>
          <a:latin typeface="+mn-lt"/>
          <a:ea typeface="+mn-ea"/>
          <a:cs typeface="+mn-cs"/>
        </a:defRPr>
      </a:lvl1pPr>
      <a:lvl2pPr marL="742950" indent="-285750" algn="l" rtl="0" eaLnBrk="1" fontAlgn="base" hangingPunct="1">
        <a:spcBef>
          <a:spcPct val="0"/>
        </a:spcBef>
        <a:spcAft>
          <a:spcPct val="25000"/>
        </a:spcAft>
        <a:buClr>
          <a:srgbClr val="969696"/>
        </a:buClr>
        <a:buFont typeface="Wingdings 3" pitchFamily="18" charset="2"/>
        <a:buChar char=""/>
        <a:defRPr sz="1600">
          <a:solidFill>
            <a:schemeClr val="tx1"/>
          </a:solidFill>
          <a:latin typeface="+mn-lt"/>
        </a:defRPr>
      </a:lvl2pPr>
      <a:lvl3pPr marL="1143000" indent="-228600" algn="l" rtl="0" eaLnBrk="1" fontAlgn="base" hangingPunct="1">
        <a:spcBef>
          <a:spcPct val="0"/>
        </a:spcBef>
        <a:spcAft>
          <a:spcPct val="15000"/>
        </a:spcAft>
        <a:buClr>
          <a:srgbClr val="969696"/>
        </a:buClr>
        <a:buFont typeface="Wingdings 3" pitchFamily="18" charset="2"/>
        <a:buChar char=""/>
        <a:defRPr sz="1600">
          <a:solidFill>
            <a:schemeClr val="tx1"/>
          </a:solidFill>
          <a:latin typeface="+mn-lt"/>
        </a:defRPr>
      </a:lvl3pPr>
      <a:lvl4pPr marL="1600200" indent="-228600" algn="l" rtl="0" eaLnBrk="1" fontAlgn="base" hangingPunct="1">
        <a:spcBef>
          <a:spcPct val="0"/>
        </a:spcBef>
        <a:spcAft>
          <a:spcPct val="10000"/>
        </a:spcAft>
        <a:buClr>
          <a:srgbClr val="969696"/>
        </a:buClr>
        <a:buFont typeface="Wingdings 3" pitchFamily="18" charset="2"/>
        <a:buChar char=""/>
        <a:defRPr sz="1600">
          <a:solidFill>
            <a:schemeClr val="tx1"/>
          </a:solidFill>
          <a:latin typeface="+mn-lt"/>
        </a:defRPr>
      </a:lvl4pPr>
      <a:lvl5pPr marL="2057400" indent="-228600" algn="l" rtl="0" eaLnBrk="1" fontAlgn="base" hangingPunct="1">
        <a:spcBef>
          <a:spcPct val="0"/>
        </a:spcBef>
        <a:spcAft>
          <a:spcPct val="5000"/>
        </a:spcAft>
        <a:buClr>
          <a:srgbClr val="969696"/>
        </a:buClr>
        <a:buFont typeface="Wingdings 3" pitchFamily="18" charset="2"/>
        <a:buChar char=""/>
        <a:defRPr sz="1600">
          <a:solidFill>
            <a:schemeClr val="tx1"/>
          </a:solidFill>
          <a:latin typeface="+mn-lt"/>
        </a:defRPr>
      </a:lvl5pPr>
      <a:lvl6pPr marL="2514600" indent="-228600" algn="l" rtl="0" eaLnBrk="1" fontAlgn="base" hangingPunct="1">
        <a:spcBef>
          <a:spcPct val="0"/>
        </a:spcBef>
        <a:spcAft>
          <a:spcPct val="5000"/>
        </a:spcAft>
        <a:buClr>
          <a:srgbClr val="969696"/>
        </a:buClr>
        <a:buFont typeface="Wingdings 3" pitchFamily="18" charset="2"/>
        <a:buChar char=""/>
        <a:defRPr sz="1200">
          <a:solidFill>
            <a:schemeClr val="tx1"/>
          </a:solidFill>
          <a:latin typeface="+mn-lt"/>
        </a:defRPr>
      </a:lvl6pPr>
      <a:lvl7pPr marL="2971800" indent="-228600" algn="l" rtl="0" eaLnBrk="1" fontAlgn="base" hangingPunct="1">
        <a:spcBef>
          <a:spcPct val="0"/>
        </a:spcBef>
        <a:spcAft>
          <a:spcPct val="5000"/>
        </a:spcAft>
        <a:buClr>
          <a:srgbClr val="969696"/>
        </a:buClr>
        <a:buFont typeface="Wingdings 3" pitchFamily="18" charset="2"/>
        <a:buChar char=""/>
        <a:defRPr sz="1200">
          <a:solidFill>
            <a:schemeClr val="tx1"/>
          </a:solidFill>
          <a:latin typeface="+mn-lt"/>
        </a:defRPr>
      </a:lvl7pPr>
      <a:lvl8pPr marL="3429000" indent="-228600" algn="l" rtl="0" eaLnBrk="1" fontAlgn="base" hangingPunct="1">
        <a:spcBef>
          <a:spcPct val="0"/>
        </a:spcBef>
        <a:spcAft>
          <a:spcPct val="5000"/>
        </a:spcAft>
        <a:buClr>
          <a:srgbClr val="969696"/>
        </a:buClr>
        <a:buFont typeface="Wingdings 3" pitchFamily="18" charset="2"/>
        <a:buChar char=""/>
        <a:defRPr sz="1200">
          <a:solidFill>
            <a:schemeClr val="tx1"/>
          </a:solidFill>
          <a:latin typeface="+mn-lt"/>
        </a:defRPr>
      </a:lvl8pPr>
      <a:lvl9pPr marL="3886200" indent="-228600" algn="l" rtl="0" eaLnBrk="1" fontAlgn="base" hangingPunct="1">
        <a:spcBef>
          <a:spcPct val="0"/>
        </a:spcBef>
        <a:spcAft>
          <a:spcPct val="5000"/>
        </a:spcAft>
        <a:buClr>
          <a:srgbClr val="969696"/>
        </a:buClr>
        <a:buFont typeface="Wingdings 3" pitchFamily="18" charset="2"/>
        <a:buChar char=""/>
        <a:defRPr sz="12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agnetics.de/" TargetMode="External"/><Relationship Id="rId2" Type="http://schemas.openxmlformats.org/officeDocument/2006/relationships/hyperlink" Target="http://www.simcenter.expert/" TargetMode="External"/><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hyperlink" Target="http://www.drbinde.d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CCEA82-F5A8-4518-B3E1-28955C450C2D}"/>
              </a:ext>
            </a:extLst>
          </p:cNvPr>
          <p:cNvSpPr>
            <a:spLocks noGrp="1"/>
          </p:cNvSpPr>
          <p:nvPr>
            <p:ph idx="1"/>
          </p:nvPr>
        </p:nvSpPr>
        <p:spPr/>
        <p:txBody>
          <a:bodyPr/>
          <a:lstStyle/>
          <a:p>
            <a:endParaRPr lang="de-DE" dirty="0"/>
          </a:p>
          <a:p>
            <a:endParaRPr lang="de-DE" dirty="0"/>
          </a:p>
          <a:p>
            <a:r>
              <a:rPr lang="de-DE" sz="3200" dirty="0"/>
              <a:t>Elektromagnetisch-Mechanische Simulation eines Schutzschalters</a:t>
            </a:r>
          </a:p>
          <a:p>
            <a:r>
              <a:rPr lang="de-DE" sz="1600" dirty="0"/>
              <a:t>PLM Connection 2021</a:t>
            </a:r>
          </a:p>
          <a:p>
            <a:r>
              <a:rPr lang="de-DE" sz="1600" dirty="0"/>
              <a:t>15.06.2021</a:t>
            </a:r>
          </a:p>
          <a:p>
            <a:r>
              <a:rPr lang="de-DE" sz="1600" dirty="0"/>
              <a:t>Peter Binde</a:t>
            </a:r>
          </a:p>
          <a:p>
            <a:r>
              <a:rPr lang="de-DE" sz="1600" dirty="0"/>
              <a:t>Dr. Binde Ingenieure GmbH</a:t>
            </a:r>
          </a:p>
          <a:p>
            <a:r>
              <a:rPr lang="de-DE" sz="1600" dirty="0">
                <a:hlinkClick r:id="rId2"/>
              </a:rPr>
              <a:t>www.simcenter.expert</a:t>
            </a:r>
            <a:endParaRPr lang="de-DE" sz="1600" dirty="0"/>
          </a:p>
          <a:p>
            <a:r>
              <a:rPr lang="de-DE" sz="1600" dirty="0">
                <a:hlinkClick r:id="rId3"/>
              </a:rPr>
              <a:t>www.magnetics.de</a:t>
            </a:r>
            <a:endParaRPr lang="de-DE" sz="1600" dirty="0"/>
          </a:p>
          <a:p>
            <a:r>
              <a:rPr lang="de-DE" sz="1600" dirty="0">
                <a:hlinkClick r:id="rId4"/>
              </a:rPr>
              <a:t>www.drbinde.de</a:t>
            </a:r>
            <a:endParaRPr lang="de-DE" sz="1600" dirty="0"/>
          </a:p>
          <a:p>
            <a:endParaRPr lang="en-DE" sz="1600" dirty="0"/>
          </a:p>
        </p:txBody>
      </p:sp>
      <p:sp>
        <p:nvSpPr>
          <p:cNvPr id="3" name="Title 2">
            <a:extLst>
              <a:ext uri="{FF2B5EF4-FFF2-40B4-BE49-F238E27FC236}">
                <a16:creationId xmlns:a16="http://schemas.microsoft.com/office/drawing/2014/main" id="{7FB4FF27-D0A1-43F9-86A2-DF7655285179}"/>
              </a:ext>
            </a:extLst>
          </p:cNvPr>
          <p:cNvSpPr>
            <a:spLocks noGrp="1"/>
          </p:cNvSpPr>
          <p:nvPr>
            <p:ph type="title"/>
          </p:nvPr>
        </p:nvSpPr>
        <p:spPr/>
        <p:txBody>
          <a:bodyPr/>
          <a:lstStyle/>
          <a:p>
            <a:r>
              <a:rPr lang="de-DE" dirty="0"/>
              <a:t> </a:t>
            </a:r>
            <a:r>
              <a:rPr lang="de-DE" sz="2400" dirty="0"/>
              <a:t>PLM Connection 2021</a:t>
            </a:r>
            <a:endParaRPr lang="en-DE" dirty="0"/>
          </a:p>
        </p:txBody>
      </p:sp>
      <p:sp>
        <p:nvSpPr>
          <p:cNvPr id="4" name="Text Placeholder 3">
            <a:extLst>
              <a:ext uri="{FF2B5EF4-FFF2-40B4-BE49-F238E27FC236}">
                <a16:creationId xmlns:a16="http://schemas.microsoft.com/office/drawing/2014/main" id="{5D75492D-9FD0-4D3C-B02E-B348686494AD}"/>
              </a:ext>
            </a:extLst>
          </p:cNvPr>
          <p:cNvSpPr>
            <a:spLocks noGrp="1"/>
          </p:cNvSpPr>
          <p:nvPr>
            <p:ph type="body" sz="quarter" idx="11"/>
          </p:nvPr>
        </p:nvSpPr>
        <p:spPr/>
        <p:txBody>
          <a:bodyPr/>
          <a:lstStyle/>
          <a:p>
            <a:r>
              <a:rPr lang="de-DE" dirty="0"/>
              <a:t> </a:t>
            </a:r>
            <a:endParaRPr lang="en-DE" dirty="0"/>
          </a:p>
        </p:txBody>
      </p:sp>
      <p:pic>
        <p:nvPicPr>
          <p:cNvPr id="6" name="Picture 5" descr="Engineering drawing&#10;&#10;Description automatically generated with medium confidence">
            <a:extLst>
              <a:ext uri="{FF2B5EF4-FFF2-40B4-BE49-F238E27FC236}">
                <a16:creationId xmlns:a16="http://schemas.microsoft.com/office/drawing/2014/main" id="{92312475-7B57-4C5A-A61D-3298FA91C9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4280" y="2564904"/>
            <a:ext cx="5442372" cy="3819929"/>
          </a:xfrm>
          <a:prstGeom prst="rect">
            <a:avLst/>
          </a:prstGeom>
        </p:spPr>
      </p:pic>
    </p:spTree>
    <p:extLst>
      <p:ext uri="{BB962C8B-B14F-4D97-AF65-F5344CB8AC3E}">
        <p14:creationId xmlns:p14="http://schemas.microsoft.com/office/powerpoint/2010/main" val="2965724382"/>
      </p:ext>
    </p:extLst>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BBAC79-9E67-4D1B-882A-64902D67E514}"/>
              </a:ext>
            </a:extLst>
          </p:cNvPr>
          <p:cNvPicPr>
            <a:picLocks noChangeAspect="1"/>
          </p:cNvPicPr>
          <p:nvPr/>
        </p:nvPicPr>
        <p:blipFill>
          <a:blip r:embed="rId2"/>
          <a:stretch>
            <a:fillRect/>
          </a:stretch>
        </p:blipFill>
        <p:spPr>
          <a:xfrm>
            <a:off x="37983" y="3280633"/>
            <a:ext cx="9163489" cy="1300495"/>
          </a:xfrm>
          <a:prstGeom prst="rect">
            <a:avLst/>
          </a:prstGeom>
        </p:spPr>
      </p:pic>
      <p:sp>
        <p:nvSpPr>
          <p:cNvPr id="2" name="Content Placeholder 1">
            <a:extLst>
              <a:ext uri="{FF2B5EF4-FFF2-40B4-BE49-F238E27FC236}">
                <a16:creationId xmlns:a16="http://schemas.microsoft.com/office/drawing/2014/main" id="{48CCEA82-F5A8-4518-B3E1-28955C450C2D}"/>
              </a:ext>
            </a:extLst>
          </p:cNvPr>
          <p:cNvSpPr>
            <a:spLocks noGrp="1"/>
          </p:cNvSpPr>
          <p:nvPr>
            <p:ph idx="1"/>
          </p:nvPr>
        </p:nvSpPr>
        <p:spPr/>
        <p:txBody>
          <a:bodyPr/>
          <a:lstStyle/>
          <a:p>
            <a:r>
              <a:rPr lang="de-DE" dirty="0"/>
              <a:t> Stromdichte Farbplot : Gleichmäßigkeit anstreben</a:t>
            </a:r>
          </a:p>
          <a:p>
            <a:endParaRPr lang="de-DE" dirty="0"/>
          </a:p>
          <a:p>
            <a:endParaRPr lang="de-DE" dirty="0"/>
          </a:p>
          <a:p>
            <a:endParaRPr lang="de-DE" dirty="0"/>
          </a:p>
          <a:p>
            <a:endParaRPr lang="de-DE" dirty="0"/>
          </a:p>
          <a:p>
            <a:r>
              <a:rPr lang="de-DE" dirty="0"/>
              <a:t>Stromdichte mit Richtungen : Widerstände erkennen und beseitigen, Wirbelströme erkennen</a:t>
            </a:r>
          </a:p>
          <a:p>
            <a:endParaRPr lang="de-DE" dirty="0"/>
          </a:p>
          <a:p>
            <a:endParaRPr lang="de-DE" dirty="0"/>
          </a:p>
          <a:p>
            <a:endParaRPr lang="de-DE" dirty="0"/>
          </a:p>
          <a:p>
            <a:r>
              <a:rPr lang="de-DE" dirty="0"/>
              <a:t>Elektrisches Potential : Sprünge zeigen Widerstand. Gesamtwiderstand (Ohm) finden.</a:t>
            </a:r>
            <a:endParaRPr lang="en-DE" dirty="0"/>
          </a:p>
        </p:txBody>
      </p:sp>
      <p:sp>
        <p:nvSpPr>
          <p:cNvPr id="3" name="Title 2">
            <a:extLst>
              <a:ext uri="{FF2B5EF4-FFF2-40B4-BE49-F238E27FC236}">
                <a16:creationId xmlns:a16="http://schemas.microsoft.com/office/drawing/2014/main" id="{7FB4FF27-D0A1-43F9-86A2-DF7655285179}"/>
              </a:ext>
            </a:extLst>
          </p:cNvPr>
          <p:cNvSpPr>
            <a:spLocks noGrp="1"/>
          </p:cNvSpPr>
          <p:nvPr>
            <p:ph type="title"/>
          </p:nvPr>
        </p:nvSpPr>
        <p:spPr/>
        <p:txBody>
          <a:bodyPr/>
          <a:lstStyle/>
          <a:p>
            <a:r>
              <a:rPr lang="de-DE" dirty="0"/>
              <a:t>Stromfluss im geschlossenen Zustand</a:t>
            </a:r>
          </a:p>
        </p:txBody>
      </p:sp>
      <p:sp>
        <p:nvSpPr>
          <p:cNvPr id="4" name="Text Placeholder 3">
            <a:extLst>
              <a:ext uri="{FF2B5EF4-FFF2-40B4-BE49-F238E27FC236}">
                <a16:creationId xmlns:a16="http://schemas.microsoft.com/office/drawing/2014/main" id="{5D75492D-9FD0-4D3C-B02E-B348686494AD}"/>
              </a:ext>
            </a:extLst>
          </p:cNvPr>
          <p:cNvSpPr>
            <a:spLocks noGrp="1"/>
          </p:cNvSpPr>
          <p:nvPr>
            <p:ph type="body" sz="quarter" idx="11"/>
          </p:nvPr>
        </p:nvSpPr>
        <p:spPr/>
        <p:txBody>
          <a:bodyPr/>
          <a:lstStyle/>
          <a:p>
            <a:r>
              <a:rPr lang="de-DE" dirty="0"/>
              <a:t> Schutz-Schalter</a:t>
            </a:r>
            <a:endParaRPr lang="en-DE" dirty="0"/>
          </a:p>
        </p:txBody>
      </p:sp>
      <p:pic>
        <p:nvPicPr>
          <p:cNvPr id="7" name="Picture 6">
            <a:extLst>
              <a:ext uri="{FF2B5EF4-FFF2-40B4-BE49-F238E27FC236}">
                <a16:creationId xmlns:a16="http://schemas.microsoft.com/office/drawing/2014/main" id="{D026C582-5812-454D-B143-D7B23654A102}"/>
              </a:ext>
            </a:extLst>
          </p:cNvPr>
          <p:cNvPicPr>
            <a:picLocks noChangeAspect="1"/>
          </p:cNvPicPr>
          <p:nvPr/>
        </p:nvPicPr>
        <p:blipFill>
          <a:blip r:embed="rId3"/>
          <a:stretch>
            <a:fillRect/>
          </a:stretch>
        </p:blipFill>
        <p:spPr>
          <a:xfrm>
            <a:off x="37983" y="1256515"/>
            <a:ext cx="9163489" cy="1380397"/>
          </a:xfrm>
          <a:prstGeom prst="rect">
            <a:avLst/>
          </a:prstGeom>
        </p:spPr>
      </p:pic>
      <p:pic>
        <p:nvPicPr>
          <p:cNvPr id="6" name="Picture 5">
            <a:extLst>
              <a:ext uri="{FF2B5EF4-FFF2-40B4-BE49-F238E27FC236}">
                <a16:creationId xmlns:a16="http://schemas.microsoft.com/office/drawing/2014/main" id="{6F139C7D-2188-4DBB-9DA7-6F4989C26015}"/>
              </a:ext>
            </a:extLst>
          </p:cNvPr>
          <p:cNvPicPr>
            <a:picLocks noChangeAspect="1"/>
          </p:cNvPicPr>
          <p:nvPr/>
        </p:nvPicPr>
        <p:blipFill>
          <a:blip r:embed="rId4"/>
          <a:stretch>
            <a:fillRect/>
          </a:stretch>
        </p:blipFill>
        <p:spPr>
          <a:xfrm>
            <a:off x="191155" y="5229200"/>
            <a:ext cx="8596742" cy="1370909"/>
          </a:xfrm>
          <a:prstGeom prst="rect">
            <a:avLst/>
          </a:prstGeom>
        </p:spPr>
      </p:pic>
    </p:spTree>
    <p:extLst>
      <p:ext uri="{BB962C8B-B14F-4D97-AF65-F5344CB8AC3E}">
        <p14:creationId xmlns:p14="http://schemas.microsoft.com/office/powerpoint/2010/main" val="1362722455"/>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BCABC2F-632A-4AAE-9B59-5ADC2B18EE0B}"/>
              </a:ext>
            </a:extLst>
          </p:cNvPr>
          <p:cNvPicPr>
            <a:picLocks noChangeAspect="1"/>
          </p:cNvPicPr>
          <p:nvPr/>
        </p:nvPicPr>
        <p:blipFill>
          <a:blip r:embed="rId2"/>
          <a:stretch>
            <a:fillRect/>
          </a:stretch>
        </p:blipFill>
        <p:spPr>
          <a:xfrm>
            <a:off x="560512" y="4947406"/>
            <a:ext cx="2453034" cy="1910594"/>
          </a:xfrm>
          <a:prstGeom prst="rect">
            <a:avLst/>
          </a:prstGeom>
        </p:spPr>
      </p:pic>
      <p:pic>
        <p:nvPicPr>
          <p:cNvPr id="12" name="Picture 11">
            <a:extLst>
              <a:ext uri="{FF2B5EF4-FFF2-40B4-BE49-F238E27FC236}">
                <a16:creationId xmlns:a16="http://schemas.microsoft.com/office/drawing/2014/main" id="{111244C3-90C2-4A03-B308-20D3461BF41B}"/>
              </a:ext>
            </a:extLst>
          </p:cNvPr>
          <p:cNvPicPr>
            <a:picLocks noChangeAspect="1"/>
          </p:cNvPicPr>
          <p:nvPr/>
        </p:nvPicPr>
        <p:blipFill>
          <a:blip r:embed="rId3"/>
          <a:stretch>
            <a:fillRect/>
          </a:stretch>
        </p:blipFill>
        <p:spPr>
          <a:xfrm>
            <a:off x="7113240" y="4864347"/>
            <a:ext cx="2520280" cy="2021037"/>
          </a:xfrm>
          <a:prstGeom prst="rect">
            <a:avLst/>
          </a:prstGeom>
        </p:spPr>
      </p:pic>
      <p:sp>
        <p:nvSpPr>
          <p:cNvPr id="2" name="Content Placeholder 1">
            <a:extLst>
              <a:ext uri="{FF2B5EF4-FFF2-40B4-BE49-F238E27FC236}">
                <a16:creationId xmlns:a16="http://schemas.microsoft.com/office/drawing/2014/main" id="{48CCEA82-F5A8-4518-B3E1-28955C450C2D}"/>
              </a:ext>
            </a:extLst>
          </p:cNvPr>
          <p:cNvSpPr>
            <a:spLocks noGrp="1"/>
          </p:cNvSpPr>
          <p:nvPr>
            <p:ph idx="1"/>
          </p:nvPr>
        </p:nvSpPr>
        <p:spPr/>
        <p:txBody>
          <a:bodyPr/>
          <a:lstStyle/>
          <a:p>
            <a:r>
              <a:rPr lang="de-DE" dirty="0"/>
              <a:t>Die Antriebs-Spannung wird zuerst eingeschaltet, dann ausgeschaltet. Die Verläufe von Strom, Ankerkraft und Ankerbewegung sind von Interesse. Dabei spielen auch vorgespannte mechanische Federn und Kontakte eine Rolle.</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r>
              <a:rPr lang="de-DE" dirty="0"/>
              <a:t>0s				  0.015s			             Ende</a:t>
            </a:r>
          </a:p>
        </p:txBody>
      </p:sp>
      <p:sp>
        <p:nvSpPr>
          <p:cNvPr id="3" name="Title 2">
            <a:extLst>
              <a:ext uri="{FF2B5EF4-FFF2-40B4-BE49-F238E27FC236}">
                <a16:creationId xmlns:a16="http://schemas.microsoft.com/office/drawing/2014/main" id="{7FB4FF27-D0A1-43F9-86A2-DF7655285179}"/>
              </a:ext>
            </a:extLst>
          </p:cNvPr>
          <p:cNvSpPr>
            <a:spLocks noGrp="1"/>
          </p:cNvSpPr>
          <p:nvPr>
            <p:ph type="title"/>
          </p:nvPr>
        </p:nvSpPr>
        <p:spPr/>
        <p:txBody>
          <a:bodyPr/>
          <a:lstStyle/>
          <a:p>
            <a:r>
              <a:rPr lang="de-DE" dirty="0"/>
              <a:t>Spule auslegen, Ankerbewegung</a:t>
            </a:r>
          </a:p>
        </p:txBody>
      </p:sp>
      <p:sp>
        <p:nvSpPr>
          <p:cNvPr id="4" name="Text Placeholder 3">
            <a:extLst>
              <a:ext uri="{FF2B5EF4-FFF2-40B4-BE49-F238E27FC236}">
                <a16:creationId xmlns:a16="http://schemas.microsoft.com/office/drawing/2014/main" id="{5D75492D-9FD0-4D3C-B02E-B348686494AD}"/>
              </a:ext>
            </a:extLst>
          </p:cNvPr>
          <p:cNvSpPr>
            <a:spLocks noGrp="1"/>
          </p:cNvSpPr>
          <p:nvPr>
            <p:ph type="body" sz="quarter" idx="11"/>
          </p:nvPr>
        </p:nvSpPr>
        <p:spPr/>
        <p:txBody>
          <a:bodyPr/>
          <a:lstStyle/>
          <a:p>
            <a:r>
              <a:rPr lang="de-DE" dirty="0"/>
              <a:t> Schutz-Schalter</a:t>
            </a:r>
            <a:endParaRPr lang="en-DE" dirty="0"/>
          </a:p>
        </p:txBody>
      </p:sp>
      <p:pic>
        <p:nvPicPr>
          <p:cNvPr id="6" name="Picture 5">
            <a:extLst>
              <a:ext uri="{FF2B5EF4-FFF2-40B4-BE49-F238E27FC236}">
                <a16:creationId xmlns:a16="http://schemas.microsoft.com/office/drawing/2014/main" id="{BFC98DC5-73D7-4C3C-ABEF-D8D4D8C56441}"/>
              </a:ext>
            </a:extLst>
          </p:cNvPr>
          <p:cNvPicPr>
            <a:picLocks noChangeAspect="1"/>
          </p:cNvPicPr>
          <p:nvPr/>
        </p:nvPicPr>
        <p:blipFill>
          <a:blip r:embed="rId4"/>
          <a:stretch>
            <a:fillRect/>
          </a:stretch>
        </p:blipFill>
        <p:spPr>
          <a:xfrm>
            <a:off x="138944" y="1928245"/>
            <a:ext cx="4814056" cy="3001510"/>
          </a:xfrm>
          <a:prstGeom prst="rect">
            <a:avLst/>
          </a:prstGeom>
        </p:spPr>
      </p:pic>
      <p:pic>
        <p:nvPicPr>
          <p:cNvPr id="10" name="Picture 9">
            <a:extLst>
              <a:ext uri="{FF2B5EF4-FFF2-40B4-BE49-F238E27FC236}">
                <a16:creationId xmlns:a16="http://schemas.microsoft.com/office/drawing/2014/main" id="{43695831-8D90-4552-A8EF-D2DF698367B5}"/>
              </a:ext>
            </a:extLst>
          </p:cNvPr>
          <p:cNvPicPr>
            <a:picLocks noChangeAspect="1"/>
          </p:cNvPicPr>
          <p:nvPr/>
        </p:nvPicPr>
        <p:blipFill>
          <a:blip r:embed="rId5"/>
          <a:stretch>
            <a:fillRect/>
          </a:stretch>
        </p:blipFill>
        <p:spPr>
          <a:xfrm>
            <a:off x="5031565" y="1934497"/>
            <a:ext cx="4814056" cy="2995257"/>
          </a:xfrm>
          <a:prstGeom prst="rect">
            <a:avLst/>
          </a:prstGeom>
        </p:spPr>
      </p:pic>
      <p:pic>
        <p:nvPicPr>
          <p:cNvPr id="16" name="Picture 15">
            <a:extLst>
              <a:ext uri="{FF2B5EF4-FFF2-40B4-BE49-F238E27FC236}">
                <a16:creationId xmlns:a16="http://schemas.microsoft.com/office/drawing/2014/main" id="{B55E8F4B-323E-4925-93AD-FBF37F95E46E}"/>
              </a:ext>
            </a:extLst>
          </p:cNvPr>
          <p:cNvPicPr>
            <a:picLocks noChangeAspect="1"/>
          </p:cNvPicPr>
          <p:nvPr/>
        </p:nvPicPr>
        <p:blipFill>
          <a:blip r:embed="rId6"/>
          <a:stretch>
            <a:fillRect/>
          </a:stretch>
        </p:blipFill>
        <p:spPr>
          <a:xfrm>
            <a:off x="3944888" y="5053947"/>
            <a:ext cx="2453034" cy="1804052"/>
          </a:xfrm>
          <a:prstGeom prst="rect">
            <a:avLst/>
          </a:prstGeom>
        </p:spPr>
      </p:pic>
    </p:spTree>
    <p:extLst>
      <p:ext uri="{BB962C8B-B14F-4D97-AF65-F5344CB8AC3E}">
        <p14:creationId xmlns:p14="http://schemas.microsoft.com/office/powerpoint/2010/main" val="91170199"/>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CCEA82-F5A8-4518-B3E1-28955C450C2D}"/>
              </a:ext>
            </a:extLst>
          </p:cNvPr>
          <p:cNvSpPr>
            <a:spLocks noGrp="1"/>
          </p:cNvSpPr>
          <p:nvPr>
            <p:ph idx="1"/>
          </p:nvPr>
        </p:nvSpPr>
        <p:spPr/>
        <p:txBody>
          <a:bodyPr/>
          <a:lstStyle/>
          <a:p>
            <a:r>
              <a:rPr lang="de-DE" dirty="0"/>
              <a:t>Federkräfte durch Vorspannung und Bewegung</a:t>
            </a:r>
          </a:p>
          <a:p>
            <a:endParaRPr lang="de-DE" dirty="0"/>
          </a:p>
          <a:p>
            <a:endParaRPr lang="de-DE" dirty="0"/>
          </a:p>
          <a:p>
            <a:endParaRPr lang="de-DE" dirty="0"/>
          </a:p>
          <a:p>
            <a:endParaRPr lang="de-DE" dirty="0"/>
          </a:p>
          <a:p>
            <a:endParaRPr lang="de-DE" dirty="0"/>
          </a:p>
          <a:p>
            <a:r>
              <a:rPr lang="de-DE" dirty="0"/>
              <a:t>Seitliche Gleitbewegungen: Richtungen und Beträge an den Kontakten erlauben Rückschlüsse auf Verschleißverhalten</a:t>
            </a:r>
          </a:p>
        </p:txBody>
      </p:sp>
      <p:sp>
        <p:nvSpPr>
          <p:cNvPr id="3" name="Title 2">
            <a:extLst>
              <a:ext uri="{FF2B5EF4-FFF2-40B4-BE49-F238E27FC236}">
                <a16:creationId xmlns:a16="http://schemas.microsoft.com/office/drawing/2014/main" id="{7FB4FF27-D0A1-43F9-86A2-DF7655285179}"/>
              </a:ext>
            </a:extLst>
          </p:cNvPr>
          <p:cNvSpPr>
            <a:spLocks noGrp="1"/>
          </p:cNvSpPr>
          <p:nvPr>
            <p:ph type="title"/>
          </p:nvPr>
        </p:nvSpPr>
        <p:spPr/>
        <p:txBody>
          <a:bodyPr/>
          <a:lstStyle/>
          <a:p>
            <a:r>
              <a:rPr lang="de-DE" dirty="0"/>
              <a:t>Federkräfte und Kontakt-Relativbewegungen</a:t>
            </a:r>
          </a:p>
        </p:txBody>
      </p:sp>
      <p:sp>
        <p:nvSpPr>
          <p:cNvPr id="4" name="Text Placeholder 3">
            <a:extLst>
              <a:ext uri="{FF2B5EF4-FFF2-40B4-BE49-F238E27FC236}">
                <a16:creationId xmlns:a16="http://schemas.microsoft.com/office/drawing/2014/main" id="{5D75492D-9FD0-4D3C-B02E-B348686494AD}"/>
              </a:ext>
            </a:extLst>
          </p:cNvPr>
          <p:cNvSpPr>
            <a:spLocks noGrp="1"/>
          </p:cNvSpPr>
          <p:nvPr>
            <p:ph type="body" sz="quarter" idx="11"/>
          </p:nvPr>
        </p:nvSpPr>
        <p:spPr/>
        <p:txBody>
          <a:bodyPr/>
          <a:lstStyle/>
          <a:p>
            <a:r>
              <a:rPr lang="de-DE" dirty="0"/>
              <a:t> Schutz-Schalter</a:t>
            </a:r>
            <a:endParaRPr lang="en-DE" dirty="0"/>
          </a:p>
        </p:txBody>
      </p:sp>
      <p:pic>
        <p:nvPicPr>
          <p:cNvPr id="18" name="Picture 17">
            <a:extLst>
              <a:ext uri="{FF2B5EF4-FFF2-40B4-BE49-F238E27FC236}">
                <a16:creationId xmlns:a16="http://schemas.microsoft.com/office/drawing/2014/main" id="{2E222D0D-E331-42E0-BA93-B6FBCC461103}"/>
              </a:ext>
            </a:extLst>
          </p:cNvPr>
          <p:cNvPicPr>
            <a:picLocks noChangeAspect="1"/>
          </p:cNvPicPr>
          <p:nvPr/>
        </p:nvPicPr>
        <p:blipFill>
          <a:blip r:embed="rId2"/>
          <a:stretch>
            <a:fillRect/>
          </a:stretch>
        </p:blipFill>
        <p:spPr>
          <a:xfrm>
            <a:off x="344488" y="4005064"/>
            <a:ext cx="6513566" cy="2780810"/>
          </a:xfrm>
          <a:prstGeom prst="rect">
            <a:avLst/>
          </a:prstGeom>
        </p:spPr>
      </p:pic>
      <p:pic>
        <p:nvPicPr>
          <p:cNvPr id="7" name="Picture 6">
            <a:extLst>
              <a:ext uri="{FF2B5EF4-FFF2-40B4-BE49-F238E27FC236}">
                <a16:creationId xmlns:a16="http://schemas.microsoft.com/office/drawing/2014/main" id="{8DBE2CDC-EB65-48AD-AE93-E922BB795371}"/>
              </a:ext>
            </a:extLst>
          </p:cNvPr>
          <p:cNvPicPr>
            <a:picLocks noChangeAspect="1"/>
          </p:cNvPicPr>
          <p:nvPr/>
        </p:nvPicPr>
        <p:blipFill>
          <a:blip r:embed="rId3"/>
          <a:stretch>
            <a:fillRect/>
          </a:stretch>
        </p:blipFill>
        <p:spPr>
          <a:xfrm>
            <a:off x="152400" y="1340768"/>
            <a:ext cx="4296544" cy="1764411"/>
          </a:xfrm>
          <a:prstGeom prst="rect">
            <a:avLst/>
          </a:prstGeom>
        </p:spPr>
      </p:pic>
      <p:pic>
        <p:nvPicPr>
          <p:cNvPr id="13" name="Picture 12">
            <a:extLst>
              <a:ext uri="{FF2B5EF4-FFF2-40B4-BE49-F238E27FC236}">
                <a16:creationId xmlns:a16="http://schemas.microsoft.com/office/drawing/2014/main" id="{417029D8-D275-445D-9880-C1EA5C77D4D2}"/>
              </a:ext>
            </a:extLst>
          </p:cNvPr>
          <p:cNvPicPr>
            <a:picLocks noChangeAspect="1"/>
          </p:cNvPicPr>
          <p:nvPr/>
        </p:nvPicPr>
        <p:blipFill>
          <a:blip r:embed="rId4"/>
          <a:stretch>
            <a:fillRect/>
          </a:stretch>
        </p:blipFill>
        <p:spPr>
          <a:xfrm>
            <a:off x="5418362" y="1124408"/>
            <a:ext cx="3969426" cy="1862385"/>
          </a:xfrm>
          <a:prstGeom prst="rect">
            <a:avLst/>
          </a:prstGeom>
        </p:spPr>
      </p:pic>
      <p:pic>
        <p:nvPicPr>
          <p:cNvPr id="9" name="Picture 8">
            <a:extLst>
              <a:ext uri="{FF2B5EF4-FFF2-40B4-BE49-F238E27FC236}">
                <a16:creationId xmlns:a16="http://schemas.microsoft.com/office/drawing/2014/main" id="{6B4FFFF1-CC2A-4FF7-9858-147EDB6B69D2}"/>
              </a:ext>
            </a:extLst>
          </p:cNvPr>
          <p:cNvPicPr>
            <a:picLocks noChangeAspect="1"/>
          </p:cNvPicPr>
          <p:nvPr/>
        </p:nvPicPr>
        <p:blipFill>
          <a:blip r:embed="rId5"/>
          <a:stretch>
            <a:fillRect/>
          </a:stretch>
        </p:blipFill>
        <p:spPr>
          <a:xfrm>
            <a:off x="5107229" y="3779620"/>
            <a:ext cx="4591691" cy="1238423"/>
          </a:xfrm>
          <a:prstGeom prst="rect">
            <a:avLst/>
          </a:prstGeom>
        </p:spPr>
      </p:pic>
    </p:spTree>
    <p:extLst>
      <p:ext uri="{BB962C8B-B14F-4D97-AF65-F5344CB8AC3E}">
        <p14:creationId xmlns:p14="http://schemas.microsoft.com/office/powerpoint/2010/main" val="3923136782"/>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CCEA82-F5A8-4518-B3E1-28955C450C2D}"/>
              </a:ext>
            </a:extLst>
          </p:cNvPr>
          <p:cNvSpPr>
            <a:spLocks noGrp="1"/>
          </p:cNvSpPr>
          <p:nvPr>
            <p:ph idx="1"/>
          </p:nvPr>
        </p:nvSpPr>
        <p:spPr/>
        <p:txBody>
          <a:bodyPr/>
          <a:lstStyle/>
          <a:p>
            <a:r>
              <a:rPr lang="de-DE" dirty="0"/>
              <a:t>Oft kann die Bewegung des Fluids vernachlässigt werden. Dann kann die Temperatur mit Wärmekonduktion und festen Konvektionswerten mit guter Genauigkeit berechnet werden. Falls jedoch nicht, dann muss ein CFD Programm hinzugenommen werden, das als Input die Verluste der elektrischen Ströme verwendet. (NX/Thermal, StarCCM+)</a:t>
            </a:r>
          </a:p>
        </p:txBody>
      </p:sp>
      <p:sp>
        <p:nvSpPr>
          <p:cNvPr id="3" name="Title 2">
            <a:extLst>
              <a:ext uri="{FF2B5EF4-FFF2-40B4-BE49-F238E27FC236}">
                <a16:creationId xmlns:a16="http://schemas.microsoft.com/office/drawing/2014/main" id="{7FB4FF27-D0A1-43F9-86A2-DF7655285179}"/>
              </a:ext>
            </a:extLst>
          </p:cNvPr>
          <p:cNvSpPr>
            <a:spLocks noGrp="1"/>
          </p:cNvSpPr>
          <p:nvPr>
            <p:ph type="title"/>
          </p:nvPr>
        </p:nvSpPr>
        <p:spPr/>
        <p:txBody>
          <a:bodyPr/>
          <a:lstStyle/>
          <a:p>
            <a:r>
              <a:rPr lang="de-DE" dirty="0"/>
              <a:t>Temperaturen</a:t>
            </a:r>
          </a:p>
        </p:txBody>
      </p:sp>
      <p:sp>
        <p:nvSpPr>
          <p:cNvPr id="4" name="Text Placeholder 3">
            <a:extLst>
              <a:ext uri="{FF2B5EF4-FFF2-40B4-BE49-F238E27FC236}">
                <a16:creationId xmlns:a16="http://schemas.microsoft.com/office/drawing/2014/main" id="{5D75492D-9FD0-4D3C-B02E-B348686494AD}"/>
              </a:ext>
            </a:extLst>
          </p:cNvPr>
          <p:cNvSpPr>
            <a:spLocks noGrp="1"/>
          </p:cNvSpPr>
          <p:nvPr>
            <p:ph type="body" sz="quarter" idx="11"/>
          </p:nvPr>
        </p:nvSpPr>
        <p:spPr/>
        <p:txBody>
          <a:bodyPr/>
          <a:lstStyle/>
          <a:p>
            <a:r>
              <a:rPr lang="de-DE" dirty="0"/>
              <a:t> Schutz-Schalter</a:t>
            </a:r>
            <a:endParaRPr lang="en-DE" dirty="0"/>
          </a:p>
        </p:txBody>
      </p:sp>
      <p:grpSp>
        <p:nvGrpSpPr>
          <p:cNvPr id="12" name="Group 11">
            <a:extLst>
              <a:ext uri="{FF2B5EF4-FFF2-40B4-BE49-F238E27FC236}">
                <a16:creationId xmlns:a16="http://schemas.microsoft.com/office/drawing/2014/main" id="{28DEC0A2-3EDD-4578-90D1-142B298FF79F}"/>
              </a:ext>
            </a:extLst>
          </p:cNvPr>
          <p:cNvGrpSpPr/>
          <p:nvPr/>
        </p:nvGrpSpPr>
        <p:grpSpPr>
          <a:xfrm>
            <a:off x="117942" y="3540521"/>
            <a:ext cx="5630061" cy="3200847"/>
            <a:chOff x="117942" y="3540521"/>
            <a:chExt cx="5630061" cy="3200847"/>
          </a:xfrm>
        </p:grpSpPr>
        <p:pic>
          <p:nvPicPr>
            <p:cNvPr id="8" name="Picture 7">
              <a:extLst>
                <a:ext uri="{FF2B5EF4-FFF2-40B4-BE49-F238E27FC236}">
                  <a16:creationId xmlns:a16="http://schemas.microsoft.com/office/drawing/2014/main" id="{80D68738-7530-4C2B-8DC7-A3E22DF4D57D}"/>
                </a:ext>
              </a:extLst>
            </p:cNvPr>
            <p:cNvPicPr>
              <a:picLocks noChangeAspect="1"/>
            </p:cNvPicPr>
            <p:nvPr/>
          </p:nvPicPr>
          <p:blipFill>
            <a:blip r:embed="rId2"/>
            <a:stretch>
              <a:fillRect/>
            </a:stretch>
          </p:blipFill>
          <p:spPr>
            <a:xfrm>
              <a:off x="117942" y="3540521"/>
              <a:ext cx="5630061" cy="3200847"/>
            </a:xfrm>
            <a:prstGeom prst="rect">
              <a:avLst/>
            </a:prstGeom>
          </p:spPr>
        </p:pic>
        <p:sp>
          <p:nvSpPr>
            <p:cNvPr id="9" name="Rectangle 8">
              <a:extLst>
                <a:ext uri="{FF2B5EF4-FFF2-40B4-BE49-F238E27FC236}">
                  <a16:creationId xmlns:a16="http://schemas.microsoft.com/office/drawing/2014/main" id="{EF0E4C19-2990-4CC7-9425-8676B110B6F1}"/>
                </a:ext>
              </a:extLst>
            </p:cNvPr>
            <p:cNvSpPr/>
            <p:nvPr/>
          </p:nvSpPr>
          <p:spPr bwMode="auto">
            <a:xfrm>
              <a:off x="658348" y="3540521"/>
              <a:ext cx="72008" cy="252028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DE" sz="800" b="0" i="0" u="none" strike="noStrike" cap="none" normalizeH="0" baseline="0">
                <a:ln>
                  <a:noFill/>
                </a:ln>
                <a:solidFill>
                  <a:schemeClr val="bg1"/>
                </a:solidFill>
                <a:effectLst/>
                <a:latin typeface="Arial" charset="0"/>
              </a:endParaRPr>
            </a:p>
          </p:txBody>
        </p:sp>
      </p:grpSp>
      <p:pic>
        <p:nvPicPr>
          <p:cNvPr id="6" name="Picture 5">
            <a:extLst>
              <a:ext uri="{FF2B5EF4-FFF2-40B4-BE49-F238E27FC236}">
                <a16:creationId xmlns:a16="http://schemas.microsoft.com/office/drawing/2014/main" id="{9E5FB595-FF78-4AF5-9B18-0081CAF4BC54}"/>
              </a:ext>
            </a:extLst>
          </p:cNvPr>
          <p:cNvPicPr>
            <a:picLocks noChangeAspect="1"/>
          </p:cNvPicPr>
          <p:nvPr/>
        </p:nvPicPr>
        <p:blipFill>
          <a:blip r:embed="rId3"/>
          <a:stretch>
            <a:fillRect/>
          </a:stretch>
        </p:blipFill>
        <p:spPr>
          <a:xfrm>
            <a:off x="4508325" y="2485751"/>
            <a:ext cx="4981179" cy="3535537"/>
          </a:xfrm>
          <a:prstGeom prst="rect">
            <a:avLst/>
          </a:prstGeom>
          <a:ln>
            <a:solidFill>
              <a:schemeClr val="tx1"/>
            </a:solidFill>
          </a:ln>
        </p:spPr>
      </p:pic>
    </p:spTree>
    <p:extLst>
      <p:ext uri="{BB962C8B-B14F-4D97-AF65-F5344CB8AC3E}">
        <p14:creationId xmlns:p14="http://schemas.microsoft.com/office/powerpoint/2010/main" val="3609491576"/>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CCEA82-F5A8-4518-B3E1-28955C450C2D}"/>
              </a:ext>
            </a:extLst>
          </p:cNvPr>
          <p:cNvSpPr>
            <a:spLocks noGrp="1"/>
          </p:cNvSpPr>
          <p:nvPr>
            <p:ph idx="1"/>
          </p:nvPr>
        </p:nvSpPr>
        <p:spPr/>
        <p:txBody>
          <a:bodyPr/>
          <a:lstStyle/>
          <a:p>
            <a:r>
              <a:rPr lang="de-DE" dirty="0"/>
              <a:t>Durch Strom und Magnetfeld erzeugte Lorentzkräfte bewirken elastische Verformungen und Spannungen. Auch verändern sie den Flächendruck der Kontakte. Daher müssen diese kontrolliert werden.</a:t>
            </a:r>
          </a:p>
          <a:p>
            <a:r>
              <a:rPr lang="de-DE" dirty="0"/>
              <a:t>Lorentzkräfte auf 2 Schienen in Querrichtung</a:t>
            </a:r>
          </a:p>
          <a:p>
            <a:endParaRPr lang="de-DE" dirty="0"/>
          </a:p>
          <a:p>
            <a:r>
              <a:rPr lang="de-DE" dirty="0"/>
              <a:t>						Kontaktdrücke im geschlossenen Zustand</a:t>
            </a:r>
          </a:p>
        </p:txBody>
      </p:sp>
      <p:sp>
        <p:nvSpPr>
          <p:cNvPr id="3" name="Title 2">
            <a:extLst>
              <a:ext uri="{FF2B5EF4-FFF2-40B4-BE49-F238E27FC236}">
                <a16:creationId xmlns:a16="http://schemas.microsoft.com/office/drawing/2014/main" id="{7FB4FF27-D0A1-43F9-86A2-DF7655285179}"/>
              </a:ext>
            </a:extLst>
          </p:cNvPr>
          <p:cNvSpPr>
            <a:spLocks noGrp="1"/>
          </p:cNvSpPr>
          <p:nvPr>
            <p:ph type="title"/>
          </p:nvPr>
        </p:nvSpPr>
        <p:spPr/>
        <p:txBody>
          <a:bodyPr/>
          <a:lstStyle/>
          <a:p>
            <a:r>
              <a:rPr lang="de-DE" dirty="0"/>
              <a:t>Lorentz-Kräfte und Kontaktdrücke</a:t>
            </a:r>
          </a:p>
        </p:txBody>
      </p:sp>
      <p:sp>
        <p:nvSpPr>
          <p:cNvPr id="4" name="Text Placeholder 3">
            <a:extLst>
              <a:ext uri="{FF2B5EF4-FFF2-40B4-BE49-F238E27FC236}">
                <a16:creationId xmlns:a16="http://schemas.microsoft.com/office/drawing/2014/main" id="{5D75492D-9FD0-4D3C-B02E-B348686494AD}"/>
              </a:ext>
            </a:extLst>
          </p:cNvPr>
          <p:cNvSpPr>
            <a:spLocks noGrp="1"/>
          </p:cNvSpPr>
          <p:nvPr>
            <p:ph type="body" sz="quarter" idx="11"/>
          </p:nvPr>
        </p:nvSpPr>
        <p:spPr/>
        <p:txBody>
          <a:bodyPr/>
          <a:lstStyle/>
          <a:p>
            <a:r>
              <a:rPr lang="de-DE" dirty="0"/>
              <a:t> Schutz-Schalter</a:t>
            </a:r>
            <a:endParaRPr lang="en-DE" dirty="0"/>
          </a:p>
        </p:txBody>
      </p:sp>
      <p:sp>
        <p:nvSpPr>
          <p:cNvPr id="9" name="Rectangle 8">
            <a:extLst>
              <a:ext uri="{FF2B5EF4-FFF2-40B4-BE49-F238E27FC236}">
                <a16:creationId xmlns:a16="http://schemas.microsoft.com/office/drawing/2014/main" id="{EF0E4C19-2990-4CC7-9425-8676B110B6F1}"/>
              </a:ext>
            </a:extLst>
          </p:cNvPr>
          <p:cNvSpPr/>
          <p:nvPr/>
        </p:nvSpPr>
        <p:spPr bwMode="auto">
          <a:xfrm>
            <a:off x="658348" y="3540521"/>
            <a:ext cx="72008" cy="252028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DE" sz="800" b="0" i="0" u="none" strike="noStrike" cap="none" normalizeH="0" baseline="0">
              <a:ln>
                <a:noFill/>
              </a:ln>
              <a:solidFill>
                <a:schemeClr val="bg1"/>
              </a:solidFill>
              <a:effectLst/>
              <a:latin typeface="Arial" charset="0"/>
            </a:endParaRPr>
          </a:p>
        </p:txBody>
      </p:sp>
      <p:pic>
        <p:nvPicPr>
          <p:cNvPr id="11" name="Picture 10">
            <a:extLst>
              <a:ext uri="{FF2B5EF4-FFF2-40B4-BE49-F238E27FC236}">
                <a16:creationId xmlns:a16="http://schemas.microsoft.com/office/drawing/2014/main" id="{746E275F-91C2-41BB-B680-7F695E067F6E}"/>
              </a:ext>
            </a:extLst>
          </p:cNvPr>
          <p:cNvPicPr>
            <a:picLocks noChangeAspect="1"/>
          </p:cNvPicPr>
          <p:nvPr/>
        </p:nvPicPr>
        <p:blipFill>
          <a:blip r:embed="rId2"/>
          <a:stretch>
            <a:fillRect/>
          </a:stretch>
        </p:blipFill>
        <p:spPr>
          <a:xfrm>
            <a:off x="398267" y="2276872"/>
            <a:ext cx="3762645" cy="2061020"/>
          </a:xfrm>
          <a:prstGeom prst="rect">
            <a:avLst/>
          </a:prstGeom>
        </p:spPr>
      </p:pic>
      <p:pic>
        <p:nvPicPr>
          <p:cNvPr id="7" name="Picture 6">
            <a:extLst>
              <a:ext uri="{FF2B5EF4-FFF2-40B4-BE49-F238E27FC236}">
                <a16:creationId xmlns:a16="http://schemas.microsoft.com/office/drawing/2014/main" id="{C6E7F2CD-42A2-4601-9A9F-A16DAF15CBC5}"/>
              </a:ext>
            </a:extLst>
          </p:cNvPr>
          <p:cNvPicPr>
            <a:picLocks noChangeAspect="1"/>
          </p:cNvPicPr>
          <p:nvPr/>
        </p:nvPicPr>
        <p:blipFill>
          <a:blip r:embed="rId3"/>
          <a:stretch>
            <a:fillRect/>
          </a:stretch>
        </p:blipFill>
        <p:spPr>
          <a:xfrm>
            <a:off x="453442" y="4366948"/>
            <a:ext cx="3680878" cy="2126087"/>
          </a:xfrm>
          <a:prstGeom prst="rect">
            <a:avLst/>
          </a:prstGeom>
        </p:spPr>
      </p:pic>
      <p:pic>
        <p:nvPicPr>
          <p:cNvPr id="12" name="Picture 11">
            <a:extLst>
              <a:ext uri="{FF2B5EF4-FFF2-40B4-BE49-F238E27FC236}">
                <a16:creationId xmlns:a16="http://schemas.microsoft.com/office/drawing/2014/main" id="{020363F1-C175-447F-B72A-8F3BD8769F3F}"/>
              </a:ext>
            </a:extLst>
          </p:cNvPr>
          <p:cNvPicPr>
            <a:picLocks noChangeAspect="1"/>
          </p:cNvPicPr>
          <p:nvPr/>
        </p:nvPicPr>
        <p:blipFill>
          <a:blip r:embed="rId4"/>
          <a:stretch>
            <a:fillRect/>
          </a:stretch>
        </p:blipFill>
        <p:spPr>
          <a:xfrm>
            <a:off x="4666450" y="3074037"/>
            <a:ext cx="4807502" cy="2803235"/>
          </a:xfrm>
          <a:prstGeom prst="rect">
            <a:avLst/>
          </a:prstGeom>
        </p:spPr>
      </p:pic>
    </p:spTree>
    <p:extLst>
      <p:ext uri="{BB962C8B-B14F-4D97-AF65-F5344CB8AC3E}">
        <p14:creationId xmlns:p14="http://schemas.microsoft.com/office/powerpoint/2010/main" val="2464034879"/>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CCEA82-F5A8-4518-B3E1-28955C450C2D}"/>
              </a:ext>
            </a:extLst>
          </p:cNvPr>
          <p:cNvSpPr>
            <a:spLocks noGrp="1"/>
          </p:cNvSpPr>
          <p:nvPr>
            <p:ph idx="1"/>
          </p:nvPr>
        </p:nvSpPr>
        <p:spPr/>
        <p:txBody>
          <a:bodyPr/>
          <a:lstStyle/>
          <a:p>
            <a:r>
              <a:rPr lang="de-DE" dirty="0"/>
              <a:t>Mechanische Spannungen resultieren aus den Lorentzkräften und aus den bewegten Massen. Diese können zu Dauerbruch führen.</a:t>
            </a:r>
          </a:p>
          <a:p>
            <a:r>
              <a:rPr lang="de-DE" dirty="0"/>
              <a:t>Der zeitliche Verlauf der Spannungen kann als Input für nachfolgende Lebensdaueranalysen verwendet werden.</a:t>
            </a:r>
          </a:p>
        </p:txBody>
      </p:sp>
      <p:sp>
        <p:nvSpPr>
          <p:cNvPr id="3" name="Title 2">
            <a:extLst>
              <a:ext uri="{FF2B5EF4-FFF2-40B4-BE49-F238E27FC236}">
                <a16:creationId xmlns:a16="http://schemas.microsoft.com/office/drawing/2014/main" id="{7FB4FF27-D0A1-43F9-86A2-DF7655285179}"/>
              </a:ext>
            </a:extLst>
          </p:cNvPr>
          <p:cNvSpPr>
            <a:spLocks noGrp="1"/>
          </p:cNvSpPr>
          <p:nvPr>
            <p:ph type="title"/>
          </p:nvPr>
        </p:nvSpPr>
        <p:spPr/>
        <p:txBody>
          <a:bodyPr/>
          <a:lstStyle/>
          <a:p>
            <a:r>
              <a:rPr lang="de-DE" dirty="0"/>
              <a:t>Von Mises Spannungen</a:t>
            </a:r>
          </a:p>
        </p:txBody>
      </p:sp>
      <p:sp>
        <p:nvSpPr>
          <p:cNvPr id="4" name="Text Placeholder 3">
            <a:extLst>
              <a:ext uri="{FF2B5EF4-FFF2-40B4-BE49-F238E27FC236}">
                <a16:creationId xmlns:a16="http://schemas.microsoft.com/office/drawing/2014/main" id="{5D75492D-9FD0-4D3C-B02E-B348686494AD}"/>
              </a:ext>
            </a:extLst>
          </p:cNvPr>
          <p:cNvSpPr>
            <a:spLocks noGrp="1"/>
          </p:cNvSpPr>
          <p:nvPr>
            <p:ph type="body" sz="quarter" idx="11"/>
          </p:nvPr>
        </p:nvSpPr>
        <p:spPr/>
        <p:txBody>
          <a:bodyPr/>
          <a:lstStyle/>
          <a:p>
            <a:r>
              <a:rPr lang="de-DE" dirty="0"/>
              <a:t> Schutz-Schalter</a:t>
            </a:r>
            <a:endParaRPr lang="en-DE" dirty="0"/>
          </a:p>
        </p:txBody>
      </p:sp>
      <p:sp>
        <p:nvSpPr>
          <p:cNvPr id="9" name="Rectangle 8">
            <a:extLst>
              <a:ext uri="{FF2B5EF4-FFF2-40B4-BE49-F238E27FC236}">
                <a16:creationId xmlns:a16="http://schemas.microsoft.com/office/drawing/2014/main" id="{EF0E4C19-2990-4CC7-9425-8676B110B6F1}"/>
              </a:ext>
            </a:extLst>
          </p:cNvPr>
          <p:cNvSpPr/>
          <p:nvPr/>
        </p:nvSpPr>
        <p:spPr bwMode="auto">
          <a:xfrm>
            <a:off x="658348" y="3540521"/>
            <a:ext cx="72008" cy="252028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DE" sz="800" b="0" i="0" u="none" strike="noStrike" cap="none" normalizeH="0" baseline="0">
              <a:ln>
                <a:noFill/>
              </a:ln>
              <a:solidFill>
                <a:schemeClr val="bg1"/>
              </a:solidFill>
              <a:effectLst/>
              <a:latin typeface="Arial" charset="0"/>
            </a:endParaRPr>
          </a:p>
        </p:txBody>
      </p:sp>
      <p:pic>
        <p:nvPicPr>
          <p:cNvPr id="6" name="Picture 5">
            <a:extLst>
              <a:ext uri="{FF2B5EF4-FFF2-40B4-BE49-F238E27FC236}">
                <a16:creationId xmlns:a16="http://schemas.microsoft.com/office/drawing/2014/main" id="{FE1A8D77-0F88-4FAD-9721-E09874137BEB}"/>
              </a:ext>
            </a:extLst>
          </p:cNvPr>
          <p:cNvPicPr>
            <a:picLocks noChangeAspect="1"/>
          </p:cNvPicPr>
          <p:nvPr/>
        </p:nvPicPr>
        <p:blipFill>
          <a:blip r:embed="rId2"/>
          <a:stretch>
            <a:fillRect/>
          </a:stretch>
        </p:blipFill>
        <p:spPr>
          <a:xfrm>
            <a:off x="1505381" y="3284985"/>
            <a:ext cx="8180680" cy="3528391"/>
          </a:xfrm>
          <a:prstGeom prst="rect">
            <a:avLst/>
          </a:prstGeom>
        </p:spPr>
      </p:pic>
      <p:pic>
        <p:nvPicPr>
          <p:cNvPr id="14" name="Picture 13">
            <a:extLst>
              <a:ext uri="{FF2B5EF4-FFF2-40B4-BE49-F238E27FC236}">
                <a16:creationId xmlns:a16="http://schemas.microsoft.com/office/drawing/2014/main" id="{C3169F40-29F2-4F45-89B9-D8C89D416087}"/>
              </a:ext>
            </a:extLst>
          </p:cNvPr>
          <p:cNvPicPr>
            <a:picLocks noChangeAspect="1"/>
          </p:cNvPicPr>
          <p:nvPr/>
        </p:nvPicPr>
        <p:blipFill>
          <a:blip r:embed="rId3"/>
          <a:stretch>
            <a:fillRect/>
          </a:stretch>
        </p:blipFill>
        <p:spPr>
          <a:xfrm>
            <a:off x="23793" y="2204865"/>
            <a:ext cx="3561055" cy="2088232"/>
          </a:xfrm>
          <a:prstGeom prst="rect">
            <a:avLst/>
          </a:prstGeom>
        </p:spPr>
      </p:pic>
    </p:spTree>
    <p:extLst>
      <p:ext uri="{BB962C8B-B14F-4D97-AF65-F5344CB8AC3E}">
        <p14:creationId xmlns:p14="http://schemas.microsoft.com/office/powerpoint/2010/main" val="959090756"/>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CCEA82-F5A8-4518-B3E1-28955C450C2D}"/>
              </a:ext>
            </a:extLst>
          </p:cNvPr>
          <p:cNvSpPr>
            <a:spLocks noGrp="1"/>
          </p:cNvSpPr>
          <p:nvPr>
            <p:ph idx="1"/>
          </p:nvPr>
        </p:nvSpPr>
        <p:spPr/>
        <p:txBody>
          <a:bodyPr/>
          <a:lstStyle/>
          <a:p>
            <a:r>
              <a:rPr lang="de-DE" dirty="0"/>
              <a:t>Elektrische Strom Verluste entstehen aus den selbstinduzierten Wirbelströmen (Eddy-Currents), sowie den gewünschten Strömen, sowie dem elektrischen Widerstand.</a:t>
            </a:r>
          </a:p>
          <a:p>
            <a:r>
              <a:rPr lang="de-DE" dirty="0"/>
              <a:t>Sie sind die wichtigste Quelle für thermische Erwärmung.</a:t>
            </a:r>
          </a:p>
          <a:p>
            <a:r>
              <a:rPr lang="de-DE" dirty="0"/>
              <a:t>						Verluste auf den einzelnen Bauteilen</a:t>
            </a:r>
          </a:p>
          <a:p>
            <a:endParaRPr lang="de-DE" dirty="0"/>
          </a:p>
          <a:p>
            <a:endParaRPr lang="de-DE" dirty="0"/>
          </a:p>
          <a:p>
            <a:r>
              <a:rPr lang="de-DE" dirty="0"/>
              <a:t>						Verteilung der Verluste zu einem Zeitpunkt</a:t>
            </a:r>
          </a:p>
        </p:txBody>
      </p:sp>
      <p:sp>
        <p:nvSpPr>
          <p:cNvPr id="3" name="Title 2">
            <a:extLst>
              <a:ext uri="{FF2B5EF4-FFF2-40B4-BE49-F238E27FC236}">
                <a16:creationId xmlns:a16="http://schemas.microsoft.com/office/drawing/2014/main" id="{7FB4FF27-D0A1-43F9-86A2-DF7655285179}"/>
              </a:ext>
            </a:extLst>
          </p:cNvPr>
          <p:cNvSpPr>
            <a:spLocks noGrp="1"/>
          </p:cNvSpPr>
          <p:nvPr>
            <p:ph type="title"/>
          </p:nvPr>
        </p:nvSpPr>
        <p:spPr/>
        <p:txBody>
          <a:bodyPr/>
          <a:lstStyle/>
          <a:p>
            <a:r>
              <a:rPr lang="de-DE" dirty="0"/>
              <a:t>Strom-Verluste</a:t>
            </a:r>
          </a:p>
        </p:txBody>
      </p:sp>
      <p:sp>
        <p:nvSpPr>
          <p:cNvPr id="4" name="Text Placeholder 3">
            <a:extLst>
              <a:ext uri="{FF2B5EF4-FFF2-40B4-BE49-F238E27FC236}">
                <a16:creationId xmlns:a16="http://schemas.microsoft.com/office/drawing/2014/main" id="{5D75492D-9FD0-4D3C-B02E-B348686494AD}"/>
              </a:ext>
            </a:extLst>
          </p:cNvPr>
          <p:cNvSpPr>
            <a:spLocks noGrp="1"/>
          </p:cNvSpPr>
          <p:nvPr>
            <p:ph type="body" sz="quarter" idx="11"/>
          </p:nvPr>
        </p:nvSpPr>
        <p:spPr/>
        <p:txBody>
          <a:bodyPr/>
          <a:lstStyle/>
          <a:p>
            <a:r>
              <a:rPr lang="de-DE" dirty="0"/>
              <a:t> Schutz-Schalter</a:t>
            </a:r>
            <a:endParaRPr lang="en-DE" dirty="0"/>
          </a:p>
        </p:txBody>
      </p:sp>
      <p:sp>
        <p:nvSpPr>
          <p:cNvPr id="9" name="Rectangle 8">
            <a:extLst>
              <a:ext uri="{FF2B5EF4-FFF2-40B4-BE49-F238E27FC236}">
                <a16:creationId xmlns:a16="http://schemas.microsoft.com/office/drawing/2014/main" id="{EF0E4C19-2990-4CC7-9425-8676B110B6F1}"/>
              </a:ext>
            </a:extLst>
          </p:cNvPr>
          <p:cNvSpPr/>
          <p:nvPr/>
        </p:nvSpPr>
        <p:spPr bwMode="auto">
          <a:xfrm>
            <a:off x="658348" y="3540521"/>
            <a:ext cx="72008" cy="252028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DE" sz="800" b="0" i="0" u="none" strike="noStrike" cap="none" normalizeH="0" baseline="0">
              <a:ln>
                <a:noFill/>
              </a:ln>
              <a:solidFill>
                <a:schemeClr val="bg1"/>
              </a:solidFill>
              <a:effectLst/>
              <a:latin typeface="Arial" charset="0"/>
            </a:endParaRPr>
          </a:p>
        </p:txBody>
      </p:sp>
      <p:pic>
        <p:nvPicPr>
          <p:cNvPr id="16" name="Picture 15">
            <a:extLst>
              <a:ext uri="{FF2B5EF4-FFF2-40B4-BE49-F238E27FC236}">
                <a16:creationId xmlns:a16="http://schemas.microsoft.com/office/drawing/2014/main" id="{B767ECCA-E4BC-413D-8B2C-2455BE0F378E}"/>
              </a:ext>
            </a:extLst>
          </p:cNvPr>
          <p:cNvPicPr>
            <a:picLocks noChangeAspect="1"/>
          </p:cNvPicPr>
          <p:nvPr/>
        </p:nvPicPr>
        <p:blipFill>
          <a:blip r:embed="rId2"/>
          <a:stretch>
            <a:fillRect/>
          </a:stretch>
        </p:blipFill>
        <p:spPr>
          <a:xfrm>
            <a:off x="4878072" y="3717794"/>
            <a:ext cx="4755448" cy="2165734"/>
          </a:xfrm>
          <a:prstGeom prst="rect">
            <a:avLst/>
          </a:prstGeom>
        </p:spPr>
      </p:pic>
      <p:grpSp>
        <p:nvGrpSpPr>
          <p:cNvPr id="8" name="Group 7">
            <a:extLst>
              <a:ext uri="{FF2B5EF4-FFF2-40B4-BE49-F238E27FC236}">
                <a16:creationId xmlns:a16="http://schemas.microsoft.com/office/drawing/2014/main" id="{A149C79A-53A4-4899-85C2-8673A6B23C61}"/>
              </a:ext>
            </a:extLst>
          </p:cNvPr>
          <p:cNvGrpSpPr/>
          <p:nvPr/>
        </p:nvGrpSpPr>
        <p:grpSpPr>
          <a:xfrm>
            <a:off x="152400" y="2082995"/>
            <a:ext cx="4111215" cy="4669987"/>
            <a:chOff x="152400" y="2082995"/>
            <a:chExt cx="4111215" cy="4669987"/>
          </a:xfrm>
        </p:grpSpPr>
        <p:pic>
          <p:nvPicPr>
            <p:cNvPr id="7" name="Picture 6">
              <a:extLst>
                <a:ext uri="{FF2B5EF4-FFF2-40B4-BE49-F238E27FC236}">
                  <a16:creationId xmlns:a16="http://schemas.microsoft.com/office/drawing/2014/main" id="{D912F174-4FB3-4668-810C-93CEA35F5F5E}"/>
                </a:ext>
              </a:extLst>
            </p:cNvPr>
            <p:cNvPicPr>
              <a:picLocks noChangeAspect="1"/>
            </p:cNvPicPr>
            <p:nvPr/>
          </p:nvPicPr>
          <p:blipFill>
            <a:blip r:embed="rId3"/>
            <a:stretch>
              <a:fillRect/>
            </a:stretch>
          </p:blipFill>
          <p:spPr>
            <a:xfrm>
              <a:off x="152400" y="2094044"/>
              <a:ext cx="4111215" cy="4658938"/>
            </a:xfrm>
            <a:prstGeom prst="rect">
              <a:avLst/>
            </a:prstGeom>
          </p:spPr>
        </p:pic>
        <p:sp>
          <p:nvSpPr>
            <p:cNvPr id="11" name="Rectangle 10">
              <a:extLst>
                <a:ext uri="{FF2B5EF4-FFF2-40B4-BE49-F238E27FC236}">
                  <a16:creationId xmlns:a16="http://schemas.microsoft.com/office/drawing/2014/main" id="{019BF97A-C6BE-4BE3-B286-CD488290F68F}"/>
                </a:ext>
              </a:extLst>
            </p:cNvPr>
            <p:cNvSpPr/>
            <p:nvPr/>
          </p:nvSpPr>
          <p:spPr bwMode="auto">
            <a:xfrm>
              <a:off x="437350" y="2082995"/>
              <a:ext cx="72008" cy="252028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DE" sz="800" b="0" i="0" u="none" strike="noStrike" cap="none" normalizeH="0" baseline="0">
                <a:ln>
                  <a:noFill/>
                </a:ln>
                <a:solidFill>
                  <a:schemeClr val="bg1"/>
                </a:solidFill>
                <a:effectLst/>
                <a:latin typeface="Arial" charset="0"/>
              </a:endParaRPr>
            </a:p>
          </p:txBody>
        </p:sp>
      </p:grpSp>
    </p:spTree>
    <p:extLst>
      <p:ext uri="{BB962C8B-B14F-4D97-AF65-F5344CB8AC3E}">
        <p14:creationId xmlns:p14="http://schemas.microsoft.com/office/powerpoint/2010/main" val="623353755"/>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CCEA82-F5A8-4518-B3E1-28955C450C2D}"/>
              </a:ext>
            </a:extLst>
          </p:cNvPr>
          <p:cNvSpPr>
            <a:spLocks noGrp="1"/>
          </p:cNvSpPr>
          <p:nvPr>
            <p:ph idx="1"/>
          </p:nvPr>
        </p:nvSpPr>
        <p:spPr/>
        <p:txBody>
          <a:bodyPr/>
          <a:lstStyle/>
          <a:p>
            <a:r>
              <a:rPr lang="de-DE" dirty="0"/>
              <a:t>Abfragen der Magnetischen </a:t>
            </a:r>
            <a:br>
              <a:rPr lang="de-DE" dirty="0"/>
            </a:br>
            <a:r>
              <a:rPr lang="de-DE" dirty="0"/>
              <a:t>Feldstärke oder Flussdichte </a:t>
            </a:r>
            <a:br>
              <a:rPr lang="de-DE" dirty="0"/>
            </a:br>
            <a:r>
              <a:rPr lang="de-DE" dirty="0"/>
              <a:t>in der Umgebungsluft.</a:t>
            </a:r>
          </a:p>
          <a:p>
            <a:r>
              <a:rPr lang="de-DE" dirty="0"/>
              <a:t>Verhindern zu großer Stärke.</a:t>
            </a:r>
          </a:p>
          <a:p>
            <a:r>
              <a:rPr lang="de-DE" dirty="0"/>
              <a:t>Hier: B am Rand ca. 1 mT</a:t>
            </a:r>
          </a:p>
          <a:p>
            <a:endParaRPr lang="de-DE" dirty="0"/>
          </a:p>
          <a:p>
            <a:endParaRPr lang="de-DE" dirty="0"/>
          </a:p>
          <a:p>
            <a:endParaRPr lang="de-DE" dirty="0"/>
          </a:p>
          <a:p>
            <a:endParaRPr lang="de-DE" dirty="0"/>
          </a:p>
          <a:p>
            <a:r>
              <a:rPr lang="de-DE" dirty="0"/>
              <a:t>			Orientierung</a:t>
            </a:r>
          </a:p>
          <a:p>
            <a:endParaRPr lang="de-DE" dirty="0"/>
          </a:p>
        </p:txBody>
      </p:sp>
      <p:sp>
        <p:nvSpPr>
          <p:cNvPr id="3" name="Title 2">
            <a:extLst>
              <a:ext uri="{FF2B5EF4-FFF2-40B4-BE49-F238E27FC236}">
                <a16:creationId xmlns:a16="http://schemas.microsoft.com/office/drawing/2014/main" id="{7FB4FF27-D0A1-43F9-86A2-DF7655285179}"/>
              </a:ext>
            </a:extLst>
          </p:cNvPr>
          <p:cNvSpPr>
            <a:spLocks noGrp="1"/>
          </p:cNvSpPr>
          <p:nvPr>
            <p:ph type="title"/>
          </p:nvPr>
        </p:nvSpPr>
        <p:spPr/>
        <p:txBody>
          <a:bodyPr/>
          <a:lstStyle/>
          <a:p>
            <a:r>
              <a:rPr lang="de-DE" dirty="0"/>
              <a:t>Abstrahlung und Schirmwirkung (EMV)</a:t>
            </a:r>
          </a:p>
        </p:txBody>
      </p:sp>
      <p:sp>
        <p:nvSpPr>
          <p:cNvPr id="4" name="Text Placeholder 3">
            <a:extLst>
              <a:ext uri="{FF2B5EF4-FFF2-40B4-BE49-F238E27FC236}">
                <a16:creationId xmlns:a16="http://schemas.microsoft.com/office/drawing/2014/main" id="{5D75492D-9FD0-4D3C-B02E-B348686494AD}"/>
              </a:ext>
            </a:extLst>
          </p:cNvPr>
          <p:cNvSpPr>
            <a:spLocks noGrp="1"/>
          </p:cNvSpPr>
          <p:nvPr>
            <p:ph type="body" sz="quarter" idx="11"/>
          </p:nvPr>
        </p:nvSpPr>
        <p:spPr/>
        <p:txBody>
          <a:bodyPr/>
          <a:lstStyle/>
          <a:p>
            <a:r>
              <a:rPr lang="de-DE" dirty="0"/>
              <a:t> Schutz-Schalter</a:t>
            </a:r>
            <a:endParaRPr lang="en-DE" dirty="0"/>
          </a:p>
        </p:txBody>
      </p:sp>
      <p:pic>
        <p:nvPicPr>
          <p:cNvPr id="6" name="Picture 5">
            <a:extLst>
              <a:ext uri="{FF2B5EF4-FFF2-40B4-BE49-F238E27FC236}">
                <a16:creationId xmlns:a16="http://schemas.microsoft.com/office/drawing/2014/main" id="{2C712F87-BF05-4689-A58A-B58D03DF0479}"/>
              </a:ext>
            </a:extLst>
          </p:cNvPr>
          <p:cNvPicPr>
            <a:picLocks noChangeAspect="1"/>
          </p:cNvPicPr>
          <p:nvPr/>
        </p:nvPicPr>
        <p:blipFill>
          <a:blip r:embed="rId2"/>
          <a:stretch>
            <a:fillRect/>
          </a:stretch>
        </p:blipFill>
        <p:spPr>
          <a:xfrm>
            <a:off x="3746284" y="911773"/>
            <a:ext cx="5194793" cy="5870039"/>
          </a:xfrm>
          <a:prstGeom prst="rect">
            <a:avLst/>
          </a:prstGeom>
        </p:spPr>
      </p:pic>
      <p:pic>
        <p:nvPicPr>
          <p:cNvPr id="13" name="Picture 12">
            <a:extLst>
              <a:ext uri="{FF2B5EF4-FFF2-40B4-BE49-F238E27FC236}">
                <a16:creationId xmlns:a16="http://schemas.microsoft.com/office/drawing/2014/main" id="{617F4FA7-6B9D-4331-865D-7E1BC42E0BAD}"/>
              </a:ext>
            </a:extLst>
          </p:cNvPr>
          <p:cNvPicPr>
            <a:picLocks noChangeAspect="1"/>
          </p:cNvPicPr>
          <p:nvPr/>
        </p:nvPicPr>
        <p:blipFill>
          <a:blip r:embed="rId3"/>
          <a:stretch>
            <a:fillRect/>
          </a:stretch>
        </p:blipFill>
        <p:spPr>
          <a:xfrm>
            <a:off x="2288704" y="4657159"/>
            <a:ext cx="1377958" cy="2156217"/>
          </a:xfrm>
          <a:prstGeom prst="rect">
            <a:avLst/>
          </a:prstGeom>
        </p:spPr>
      </p:pic>
    </p:spTree>
    <p:extLst>
      <p:ext uri="{BB962C8B-B14F-4D97-AF65-F5344CB8AC3E}">
        <p14:creationId xmlns:p14="http://schemas.microsoft.com/office/powerpoint/2010/main" val="883228154"/>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CCEA82-F5A8-4518-B3E1-28955C450C2D}"/>
              </a:ext>
            </a:extLst>
          </p:cNvPr>
          <p:cNvSpPr>
            <a:spLocks noGrp="1"/>
          </p:cNvSpPr>
          <p:nvPr>
            <p:ph idx="1"/>
          </p:nvPr>
        </p:nvSpPr>
        <p:spPr/>
        <p:txBody>
          <a:bodyPr/>
          <a:lstStyle/>
          <a:p>
            <a:endParaRPr lang="de-DE" dirty="0"/>
          </a:p>
          <a:p>
            <a:endParaRPr lang="de-DE" dirty="0"/>
          </a:p>
          <a:p>
            <a:endParaRPr lang="de-DE" dirty="0"/>
          </a:p>
          <a:p>
            <a:r>
              <a:rPr lang="de-DE" sz="6000" dirty="0"/>
              <a:t>				Danke!</a:t>
            </a:r>
          </a:p>
        </p:txBody>
      </p:sp>
      <p:sp>
        <p:nvSpPr>
          <p:cNvPr id="3" name="Title 2">
            <a:extLst>
              <a:ext uri="{FF2B5EF4-FFF2-40B4-BE49-F238E27FC236}">
                <a16:creationId xmlns:a16="http://schemas.microsoft.com/office/drawing/2014/main" id="{7FB4FF27-D0A1-43F9-86A2-DF7655285179}"/>
              </a:ext>
            </a:extLst>
          </p:cNvPr>
          <p:cNvSpPr>
            <a:spLocks noGrp="1"/>
          </p:cNvSpPr>
          <p:nvPr>
            <p:ph type="title"/>
          </p:nvPr>
        </p:nvSpPr>
        <p:spPr/>
        <p:txBody>
          <a:bodyPr/>
          <a:lstStyle/>
          <a:p>
            <a:r>
              <a:rPr lang="de-DE" dirty="0"/>
              <a:t> </a:t>
            </a:r>
          </a:p>
        </p:txBody>
      </p:sp>
      <p:sp>
        <p:nvSpPr>
          <p:cNvPr id="4" name="Text Placeholder 3">
            <a:extLst>
              <a:ext uri="{FF2B5EF4-FFF2-40B4-BE49-F238E27FC236}">
                <a16:creationId xmlns:a16="http://schemas.microsoft.com/office/drawing/2014/main" id="{5D75492D-9FD0-4D3C-B02E-B348686494AD}"/>
              </a:ext>
            </a:extLst>
          </p:cNvPr>
          <p:cNvSpPr>
            <a:spLocks noGrp="1"/>
          </p:cNvSpPr>
          <p:nvPr>
            <p:ph type="body" sz="quarter" idx="11"/>
          </p:nvPr>
        </p:nvSpPr>
        <p:spPr/>
        <p:txBody>
          <a:bodyPr/>
          <a:lstStyle/>
          <a:p>
            <a:r>
              <a:rPr lang="de-DE" dirty="0"/>
              <a:t> Schutz-Schalter</a:t>
            </a:r>
            <a:endParaRPr lang="en-DE" dirty="0"/>
          </a:p>
        </p:txBody>
      </p:sp>
    </p:spTree>
    <p:extLst>
      <p:ext uri="{BB962C8B-B14F-4D97-AF65-F5344CB8AC3E}">
        <p14:creationId xmlns:p14="http://schemas.microsoft.com/office/powerpoint/2010/main" val="3582673988"/>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CCEA82-F5A8-4518-B3E1-28955C450C2D}"/>
              </a:ext>
            </a:extLst>
          </p:cNvPr>
          <p:cNvSpPr>
            <a:spLocks noGrp="1"/>
          </p:cNvSpPr>
          <p:nvPr>
            <p:ph idx="1"/>
          </p:nvPr>
        </p:nvSpPr>
        <p:spPr/>
        <p:txBody>
          <a:bodyPr/>
          <a:lstStyle/>
          <a:p>
            <a:pPr marL="457200" indent="-457200">
              <a:buFont typeface="Arial" panose="020B0604020202020204" pitchFamily="34" charset="0"/>
              <a:buChar char="•"/>
            </a:pPr>
            <a:r>
              <a:rPr lang="de-DE" dirty="0"/>
              <a:t>Dr. Binde Ingenieure GmbH</a:t>
            </a:r>
          </a:p>
          <a:p>
            <a:pPr marL="457200" indent="-457200">
              <a:buFont typeface="Arial" panose="020B0604020202020204" pitchFamily="34" charset="0"/>
              <a:buChar char="•"/>
            </a:pPr>
            <a:r>
              <a:rPr lang="de-DE" dirty="0"/>
              <a:t>Schutz-Schalter, Demonstrator</a:t>
            </a:r>
          </a:p>
          <a:p>
            <a:pPr marL="457200" indent="-457200">
              <a:buFont typeface="Arial" panose="020B0604020202020204" pitchFamily="34" charset="0"/>
              <a:buChar char="•"/>
            </a:pPr>
            <a:r>
              <a:rPr lang="de-DE" dirty="0"/>
              <a:t>Vielfältige Simulationsaufgaben</a:t>
            </a:r>
          </a:p>
          <a:p>
            <a:pPr marL="457200" indent="-457200">
              <a:buFont typeface="Arial" panose="020B0604020202020204" pitchFamily="34" charset="0"/>
              <a:buChar char="•"/>
            </a:pPr>
            <a:r>
              <a:rPr lang="de-DE" dirty="0"/>
              <a:t>Das Simulationsprogramm: NX Magnetics</a:t>
            </a:r>
          </a:p>
          <a:p>
            <a:pPr marL="457200" indent="-457200">
              <a:buFont typeface="Arial" panose="020B0604020202020204" pitchFamily="34" charset="0"/>
              <a:buChar char="•"/>
            </a:pPr>
            <a:r>
              <a:rPr lang="de-DE" dirty="0"/>
              <a:t>Simulation Elektromagnetik + Elastizität + Thermal</a:t>
            </a:r>
          </a:p>
          <a:p>
            <a:pPr marL="457200" indent="-457200">
              <a:buFont typeface="Arial" panose="020B0604020202020204" pitchFamily="34" charset="0"/>
              <a:buChar char="•"/>
            </a:pPr>
            <a:r>
              <a:rPr lang="de-DE" dirty="0"/>
              <a:t>Prinzipmodell Schalter: Elektromagnetik + Elastizität</a:t>
            </a:r>
          </a:p>
          <a:p>
            <a:pPr marL="457200" indent="-457200">
              <a:buFont typeface="Arial" panose="020B0604020202020204" pitchFamily="34" charset="0"/>
              <a:buChar char="•"/>
            </a:pPr>
            <a:r>
              <a:rPr lang="de-DE" dirty="0"/>
              <a:t>Prinzipmodell Stromschine: Elektromagnetik + Thermal</a:t>
            </a:r>
          </a:p>
          <a:p>
            <a:pPr marL="457200" indent="-457200">
              <a:buFont typeface="Arial" panose="020B0604020202020204" pitchFamily="34" charset="0"/>
              <a:buChar char="•"/>
            </a:pPr>
            <a:r>
              <a:rPr lang="de-DE" dirty="0"/>
              <a:t>Stromfluss im geschlossenen Zustand</a:t>
            </a:r>
          </a:p>
          <a:p>
            <a:pPr marL="457200" indent="-457200">
              <a:buFont typeface="Arial" panose="020B0604020202020204" pitchFamily="34" charset="0"/>
              <a:buChar char="•"/>
            </a:pPr>
            <a:r>
              <a:rPr lang="de-DE" dirty="0"/>
              <a:t>Spule auslegen, Ankerbewegung</a:t>
            </a:r>
          </a:p>
          <a:p>
            <a:pPr marL="457200" indent="-457200">
              <a:buFont typeface="Arial" panose="020B0604020202020204" pitchFamily="34" charset="0"/>
              <a:buChar char="•"/>
            </a:pPr>
            <a:r>
              <a:rPr lang="de-DE" dirty="0"/>
              <a:t>Federkräfte und Kontakt-Relativbewegungen</a:t>
            </a:r>
          </a:p>
          <a:p>
            <a:pPr marL="457200" indent="-457200">
              <a:buFont typeface="Arial" panose="020B0604020202020204" pitchFamily="34" charset="0"/>
              <a:buChar char="•"/>
            </a:pPr>
            <a:r>
              <a:rPr lang="de-DE" dirty="0"/>
              <a:t>Temperaturen</a:t>
            </a:r>
          </a:p>
          <a:p>
            <a:pPr marL="457200" indent="-457200">
              <a:buFont typeface="Arial" panose="020B0604020202020204" pitchFamily="34" charset="0"/>
              <a:buChar char="•"/>
            </a:pPr>
            <a:r>
              <a:rPr lang="de-DE" dirty="0"/>
              <a:t>Lorentz-Kräfte und Kontaktdrücke</a:t>
            </a:r>
          </a:p>
          <a:p>
            <a:pPr marL="457200" indent="-457200">
              <a:buFont typeface="Arial" panose="020B0604020202020204" pitchFamily="34" charset="0"/>
              <a:buChar char="•"/>
            </a:pPr>
            <a:r>
              <a:rPr lang="de-DE" dirty="0"/>
              <a:t>Von Mises Spannungen</a:t>
            </a:r>
          </a:p>
          <a:p>
            <a:pPr marL="457200" indent="-457200">
              <a:buFont typeface="Arial" panose="020B0604020202020204" pitchFamily="34" charset="0"/>
              <a:buChar char="•"/>
            </a:pPr>
            <a:r>
              <a:rPr lang="de-DE" dirty="0"/>
              <a:t>Stromverluste, Abstrahlung und Schirmwirkung (EMV)</a:t>
            </a:r>
          </a:p>
          <a:p>
            <a:pPr marL="457200" indent="-457200">
              <a:buFont typeface="Arial" panose="020B0604020202020204" pitchFamily="34" charset="0"/>
              <a:buChar char="•"/>
            </a:pPr>
            <a:endParaRPr lang="de-DE" dirty="0"/>
          </a:p>
        </p:txBody>
      </p:sp>
      <p:sp>
        <p:nvSpPr>
          <p:cNvPr id="3" name="Title 2">
            <a:extLst>
              <a:ext uri="{FF2B5EF4-FFF2-40B4-BE49-F238E27FC236}">
                <a16:creationId xmlns:a16="http://schemas.microsoft.com/office/drawing/2014/main" id="{7FB4FF27-D0A1-43F9-86A2-DF7655285179}"/>
              </a:ext>
            </a:extLst>
          </p:cNvPr>
          <p:cNvSpPr>
            <a:spLocks noGrp="1"/>
          </p:cNvSpPr>
          <p:nvPr>
            <p:ph type="title"/>
          </p:nvPr>
        </p:nvSpPr>
        <p:spPr/>
        <p:txBody>
          <a:bodyPr/>
          <a:lstStyle/>
          <a:p>
            <a:r>
              <a:rPr lang="de-DE" dirty="0"/>
              <a:t>Übersicht</a:t>
            </a:r>
            <a:endParaRPr lang="en-DE" dirty="0"/>
          </a:p>
        </p:txBody>
      </p:sp>
      <p:sp>
        <p:nvSpPr>
          <p:cNvPr id="4" name="Text Placeholder 3">
            <a:extLst>
              <a:ext uri="{FF2B5EF4-FFF2-40B4-BE49-F238E27FC236}">
                <a16:creationId xmlns:a16="http://schemas.microsoft.com/office/drawing/2014/main" id="{5D75492D-9FD0-4D3C-B02E-B348686494AD}"/>
              </a:ext>
            </a:extLst>
          </p:cNvPr>
          <p:cNvSpPr>
            <a:spLocks noGrp="1"/>
          </p:cNvSpPr>
          <p:nvPr>
            <p:ph type="body" sz="quarter" idx="11"/>
          </p:nvPr>
        </p:nvSpPr>
        <p:spPr/>
        <p:txBody>
          <a:bodyPr/>
          <a:lstStyle/>
          <a:p>
            <a:r>
              <a:rPr lang="de-DE" dirty="0"/>
              <a:t> </a:t>
            </a:r>
            <a:endParaRPr lang="en-DE" dirty="0"/>
          </a:p>
        </p:txBody>
      </p:sp>
    </p:spTree>
    <p:extLst>
      <p:ext uri="{BB962C8B-B14F-4D97-AF65-F5344CB8AC3E}">
        <p14:creationId xmlns:p14="http://schemas.microsoft.com/office/powerpoint/2010/main" val="924587421"/>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CCEA82-F5A8-4518-B3E1-28955C450C2D}"/>
              </a:ext>
            </a:extLst>
          </p:cNvPr>
          <p:cNvSpPr>
            <a:spLocks noGrp="1"/>
          </p:cNvSpPr>
          <p:nvPr>
            <p:ph idx="1"/>
          </p:nvPr>
        </p:nvSpPr>
        <p:spPr/>
        <p:txBody>
          <a:bodyPr/>
          <a:lstStyle/>
          <a:p>
            <a:pPr algn="just"/>
            <a:r>
              <a:rPr lang="de-DE" dirty="0">
                <a:effectLst/>
              </a:rPr>
              <a:t>Stehen Sie vor solchen Aufgaben:</a:t>
            </a:r>
          </a:p>
          <a:p>
            <a:pPr algn="just">
              <a:buFont typeface="Arial" panose="020B0604020202020204" pitchFamily="34" charset="0"/>
              <a:buChar char="•"/>
            </a:pPr>
            <a:r>
              <a:rPr lang="de-DE" dirty="0">
                <a:effectLst/>
              </a:rPr>
              <a:t>Innovationen sind permanent erforderlich?</a:t>
            </a:r>
          </a:p>
          <a:p>
            <a:pPr algn="just">
              <a:buFont typeface="Arial" panose="020B0604020202020204" pitchFamily="34" charset="0"/>
              <a:buChar char="•"/>
            </a:pPr>
            <a:r>
              <a:rPr lang="de-DE" dirty="0">
                <a:effectLst/>
              </a:rPr>
              <a:t>Messungen und Experimente sind nicht zufriedenstellend?</a:t>
            </a:r>
          </a:p>
          <a:p>
            <a:pPr algn="just">
              <a:buFont typeface="Arial" panose="020B0604020202020204" pitchFamily="34" charset="0"/>
              <a:buChar char="•"/>
            </a:pPr>
            <a:r>
              <a:rPr lang="de-DE" dirty="0">
                <a:effectLst/>
              </a:rPr>
              <a:t>Physikalische Effekte sind komplex?</a:t>
            </a:r>
          </a:p>
          <a:p>
            <a:pPr algn="just">
              <a:buFont typeface="Arial" panose="020B0604020202020204" pitchFamily="34" charset="0"/>
              <a:buChar char="•"/>
            </a:pPr>
            <a:r>
              <a:rPr lang="de-DE" dirty="0">
                <a:effectLst/>
              </a:rPr>
              <a:t>Zeit ist knapp?</a:t>
            </a:r>
          </a:p>
          <a:p>
            <a:pPr algn="just"/>
            <a:r>
              <a:rPr lang="de-DE" dirty="0">
                <a:effectLst/>
              </a:rPr>
              <a:t>Dann sind wir für Sie da!</a:t>
            </a:r>
          </a:p>
          <a:p>
            <a:pPr algn="just"/>
            <a:r>
              <a:rPr lang="de-DE" dirty="0">
                <a:effectLst/>
              </a:rPr>
              <a:t>Dr. Binde Ingenieure GmbH ist SIEMENS Solution Partner für Software und Technologie und spezialisiert auf technische Simulation. Unsere Ingenieure helfen Ihnen mit viel Engagement und Know-How bei allen Belangen rund um die Produktsimulation mit den Siemens Simcenter Produkten. </a:t>
            </a:r>
          </a:p>
          <a:p>
            <a:pPr algn="just"/>
            <a:r>
              <a:rPr lang="de-DE" dirty="0">
                <a:effectLst/>
              </a:rPr>
              <a:t>Unsere Kompetenzen beruhen auf langjähriger Erfahrung und Spezialisierung auf Simcenter mit den fünf Fachgebieten </a:t>
            </a:r>
            <a:r>
              <a:rPr lang="de-DE" u="sng" dirty="0">
                <a:effectLst/>
                <a:highlight>
                  <a:srgbClr val="FFFF00"/>
                </a:highlight>
              </a:rPr>
              <a:t>Strukturmechanik</a:t>
            </a:r>
            <a:r>
              <a:rPr lang="de-DE" dirty="0">
                <a:effectLst/>
                <a:highlight>
                  <a:srgbClr val="FFFF00"/>
                </a:highlight>
              </a:rPr>
              <a:t>, </a:t>
            </a:r>
            <a:r>
              <a:rPr lang="de-DE" u="sng" dirty="0">
                <a:effectLst/>
                <a:highlight>
                  <a:srgbClr val="FFFF00"/>
                </a:highlight>
              </a:rPr>
              <a:t>Starrkörpermechanik</a:t>
            </a:r>
            <a:r>
              <a:rPr lang="de-DE" dirty="0">
                <a:effectLst/>
                <a:highlight>
                  <a:srgbClr val="FFFF00"/>
                </a:highlight>
              </a:rPr>
              <a:t>, </a:t>
            </a:r>
            <a:r>
              <a:rPr lang="de-DE" u="sng" dirty="0">
                <a:effectLst/>
                <a:highlight>
                  <a:srgbClr val="FFFF00"/>
                </a:highlight>
              </a:rPr>
              <a:t>Strömungsmechanik</a:t>
            </a:r>
            <a:r>
              <a:rPr lang="de-DE" dirty="0">
                <a:effectLst/>
                <a:highlight>
                  <a:srgbClr val="FFFF00"/>
                </a:highlight>
              </a:rPr>
              <a:t>, </a:t>
            </a:r>
            <a:r>
              <a:rPr lang="de-DE" u="sng" dirty="0">
                <a:effectLst/>
                <a:highlight>
                  <a:srgbClr val="FFFF00"/>
                </a:highlight>
              </a:rPr>
              <a:t>Thermodynamik</a:t>
            </a:r>
            <a:r>
              <a:rPr lang="de-DE" dirty="0">
                <a:effectLst/>
                <a:highlight>
                  <a:srgbClr val="FFFF00"/>
                </a:highlight>
              </a:rPr>
              <a:t> und </a:t>
            </a:r>
            <a:r>
              <a:rPr lang="de-DE" u="sng" dirty="0">
                <a:effectLst/>
                <a:highlight>
                  <a:srgbClr val="FFFF00"/>
                </a:highlight>
              </a:rPr>
              <a:t>Elektrodynamik</a:t>
            </a:r>
            <a:r>
              <a:rPr lang="de-DE" dirty="0">
                <a:effectLst/>
              </a:rPr>
              <a:t>. </a:t>
            </a:r>
          </a:p>
          <a:p>
            <a:pPr algn="just"/>
            <a:r>
              <a:rPr lang="de-DE" dirty="0">
                <a:effectLst/>
              </a:rPr>
              <a:t>Unsere exklusiven Kunden profitieren darüber hinaus, aufgrund der engen Zusammenarbeit mit dem Softwarehersteller SIEMENS, sowie mit technischen Universitäten, vom Austausch mit der Simcenter Entwicklung und aktuellsten Technologien.</a:t>
            </a:r>
            <a:endParaRPr lang="de-DE" dirty="0"/>
          </a:p>
        </p:txBody>
      </p:sp>
      <p:sp>
        <p:nvSpPr>
          <p:cNvPr id="3" name="Title 2">
            <a:extLst>
              <a:ext uri="{FF2B5EF4-FFF2-40B4-BE49-F238E27FC236}">
                <a16:creationId xmlns:a16="http://schemas.microsoft.com/office/drawing/2014/main" id="{7FB4FF27-D0A1-43F9-86A2-DF7655285179}"/>
              </a:ext>
            </a:extLst>
          </p:cNvPr>
          <p:cNvSpPr>
            <a:spLocks noGrp="1"/>
          </p:cNvSpPr>
          <p:nvPr>
            <p:ph type="title"/>
          </p:nvPr>
        </p:nvSpPr>
        <p:spPr/>
        <p:txBody>
          <a:bodyPr/>
          <a:lstStyle/>
          <a:p>
            <a:r>
              <a:rPr lang="de-DE" dirty="0"/>
              <a:t>Dr. Binde Ingenieure GmbH</a:t>
            </a:r>
            <a:endParaRPr lang="en-DE" dirty="0"/>
          </a:p>
        </p:txBody>
      </p:sp>
      <p:sp>
        <p:nvSpPr>
          <p:cNvPr id="4" name="Text Placeholder 3">
            <a:extLst>
              <a:ext uri="{FF2B5EF4-FFF2-40B4-BE49-F238E27FC236}">
                <a16:creationId xmlns:a16="http://schemas.microsoft.com/office/drawing/2014/main" id="{5D75492D-9FD0-4D3C-B02E-B348686494AD}"/>
              </a:ext>
            </a:extLst>
          </p:cNvPr>
          <p:cNvSpPr>
            <a:spLocks noGrp="1"/>
          </p:cNvSpPr>
          <p:nvPr>
            <p:ph type="body" sz="quarter" idx="11"/>
          </p:nvPr>
        </p:nvSpPr>
        <p:spPr/>
        <p:txBody>
          <a:bodyPr/>
          <a:lstStyle/>
          <a:p>
            <a:r>
              <a:rPr lang="de-DE" dirty="0"/>
              <a:t> </a:t>
            </a:r>
            <a:endParaRPr lang="en-DE" dirty="0"/>
          </a:p>
        </p:txBody>
      </p:sp>
      <p:pic>
        <p:nvPicPr>
          <p:cNvPr id="8" name="Picture 7" descr="Text, logo&#10;&#10;Description automatically generated">
            <a:extLst>
              <a:ext uri="{FF2B5EF4-FFF2-40B4-BE49-F238E27FC236}">
                <a16:creationId xmlns:a16="http://schemas.microsoft.com/office/drawing/2014/main" id="{6DB5C229-C9D1-4478-B732-C58C6AE07E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8984" y="119721"/>
            <a:ext cx="4968552" cy="1242006"/>
          </a:xfrm>
          <a:prstGeom prst="rect">
            <a:avLst/>
          </a:prstGeom>
          <a:ln>
            <a:solidFill>
              <a:schemeClr val="tx1"/>
            </a:solidFill>
          </a:ln>
        </p:spPr>
      </p:pic>
    </p:spTree>
    <p:extLst>
      <p:ext uri="{BB962C8B-B14F-4D97-AF65-F5344CB8AC3E}">
        <p14:creationId xmlns:p14="http://schemas.microsoft.com/office/powerpoint/2010/main" val="1805868225"/>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B52CBAE-FAD2-4EE4-8BBA-FC57087318ED}"/>
              </a:ext>
            </a:extLst>
          </p:cNvPr>
          <p:cNvPicPr>
            <a:picLocks noChangeAspect="1"/>
          </p:cNvPicPr>
          <p:nvPr/>
        </p:nvPicPr>
        <p:blipFill>
          <a:blip r:embed="rId2"/>
          <a:stretch>
            <a:fillRect/>
          </a:stretch>
        </p:blipFill>
        <p:spPr>
          <a:xfrm>
            <a:off x="1520552" y="2060848"/>
            <a:ext cx="3360440" cy="2663382"/>
          </a:xfrm>
          <a:prstGeom prst="rect">
            <a:avLst/>
          </a:prstGeom>
        </p:spPr>
      </p:pic>
      <p:sp>
        <p:nvSpPr>
          <p:cNvPr id="2" name="Content Placeholder 1">
            <a:extLst>
              <a:ext uri="{FF2B5EF4-FFF2-40B4-BE49-F238E27FC236}">
                <a16:creationId xmlns:a16="http://schemas.microsoft.com/office/drawing/2014/main" id="{48CCEA82-F5A8-4518-B3E1-28955C450C2D}"/>
              </a:ext>
            </a:extLst>
          </p:cNvPr>
          <p:cNvSpPr>
            <a:spLocks noGrp="1"/>
          </p:cNvSpPr>
          <p:nvPr>
            <p:ph idx="1"/>
          </p:nvPr>
        </p:nvSpPr>
        <p:spPr/>
        <p:txBody>
          <a:bodyPr/>
          <a:lstStyle/>
          <a:p>
            <a:pPr>
              <a:buFont typeface="Arial" panose="020B0604020202020204" pitchFamily="34" charset="0"/>
              <a:buChar char="•"/>
            </a:pPr>
            <a:r>
              <a:rPr lang="de-DE" dirty="0"/>
              <a:t>Spule, Eisen, Anker, vier Stromschienen mit Kontaktwippen, </a:t>
            </a:r>
          </a:p>
          <a:p>
            <a:pPr>
              <a:buFont typeface="Arial" panose="020B0604020202020204" pitchFamily="34" charset="0"/>
              <a:buChar char="•"/>
            </a:pPr>
            <a:r>
              <a:rPr lang="de-DE" dirty="0"/>
              <a:t>eine Spannungszufuhr für Spulenantrieb</a:t>
            </a:r>
          </a:p>
          <a:p>
            <a:pPr>
              <a:buFont typeface="Arial" panose="020B0604020202020204" pitchFamily="34" charset="0"/>
              <a:buChar char="•"/>
            </a:pPr>
            <a:r>
              <a:rPr lang="de-DE" dirty="0"/>
              <a:t>6 Federn, mehrere Kunststoffteile</a:t>
            </a:r>
          </a:p>
        </p:txBody>
      </p:sp>
      <p:sp>
        <p:nvSpPr>
          <p:cNvPr id="3" name="Title 2">
            <a:extLst>
              <a:ext uri="{FF2B5EF4-FFF2-40B4-BE49-F238E27FC236}">
                <a16:creationId xmlns:a16="http://schemas.microsoft.com/office/drawing/2014/main" id="{7FB4FF27-D0A1-43F9-86A2-DF7655285179}"/>
              </a:ext>
            </a:extLst>
          </p:cNvPr>
          <p:cNvSpPr>
            <a:spLocks noGrp="1"/>
          </p:cNvSpPr>
          <p:nvPr>
            <p:ph type="title"/>
          </p:nvPr>
        </p:nvSpPr>
        <p:spPr/>
        <p:txBody>
          <a:bodyPr/>
          <a:lstStyle/>
          <a:p>
            <a:r>
              <a:rPr lang="de-DE" dirty="0"/>
              <a:t>Schutz-Schalter, Demonstrator</a:t>
            </a:r>
            <a:endParaRPr lang="en-DE" dirty="0"/>
          </a:p>
        </p:txBody>
      </p:sp>
      <p:sp>
        <p:nvSpPr>
          <p:cNvPr id="4" name="Text Placeholder 3">
            <a:extLst>
              <a:ext uri="{FF2B5EF4-FFF2-40B4-BE49-F238E27FC236}">
                <a16:creationId xmlns:a16="http://schemas.microsoft.com/office/drawing/2014/main" id="{5D75492D-9FD0-4D3C-B02E-B348686494AD}"/>
              </a:ext>
            </a:extLst>
          </p:cNvPr>
          <p:cNvSpPr>
            <a:spLocks noGrp="1"/>
          </p:cNvSpPr>
          <p:nvPr>
            <p:ph type="body" sz="quarter" idx="11"/>
          </p:nvPr>
        </p:nvSpPr>
        <p:spPr/>
        <p:txBody>
          <a:bodyPr/>
          <a:lstStyle/>
          <a:p>
            <a:r>
              <a:rPr lang="de-DE" dirty="0"/>
              <a:t> </a:t>
            </a:r>
            <a:endParaRPr lang="en-DE" dirty="0"/>
          </a:p>
        </p:txBody>
      </p:sp>
      <p:pic>
        <p:nvPicPr>
          <p:cNvPr id="10" name="Picture 9">
            <a:extLst>
              <a:ext uri="{FF2B5EF4-FFF2-40B4-BE49-F238E27FC236}">
                <a16:creationId xmlns:a16="http://schemas.microsoft.com/office/drawing/2014/main" id="{D1889A14-2E6E-47AB-98FE-D66DAD73FCC6}"/>
              </a:ext>
            </a:extLst>
          </p:cNvPr>
          <p:cNvPicPr>
            <a:picLocks noChangeAspect="1"/>
          </p:cNvPicPr>
          <p:nvPr/>
        </p:nvPicPr>
        <p:blipFill>
          <a:blip r:embed="rId3"/>
          <a:stretch>
            <a:fillRect/>
          </a:stretch>
        </p:blipFill>
        <p:spPr>
          <a:xfrm>
            <a:off x="128464" y="4711514"/>
            <a:ext cx="4290772" cy="2013155"/>
          </a:xfrm>
          <a:prstGeom prst="rect">
            <a:avLst/>
          </a:prstGeom>
        </p:spPr>
      </p:pic>
      <p:pic>
        <p:nvPicPr>
          <p:cNvPr id="7" name="Picture 6" descr="A close-up of a machine&#10;&#10;Description automatically generated with low confidence">
            <a:extLst>
              <a:ext uri="{FF2B5EF4-FFF2-40B4-BE49-F238E27FC236}">
                <a16:creationId xmlns:a16="http://schemas.microsoft.com/office/drawing/2014/main" id="{036C21BF-5AE0-4609-BFDD-2FF4759E54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1072" y="2024158"/>
            <a:ext cx="3534160" cy="3868472"/>
          </a:xfrm>
          <a:prstGeom prst="rect">
            <a:avLst/>
          </a:prstGeom>
        </p:spPr>
      </p:pic>
    </p:spTree>
    <p:extLst>
      <p:ext uri="{BB962C8B-B14F-4D97-AF65-F5344CB8AC3E}">
        <p14:creationId xmlns:p14="http://schemas.microsoft.com/office/powerpoint/2010/main" val="731842826"/>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CCEA82-F5A8-4518-B3E1-28955C450C2D}"/>
              </a:ext>
            </a:extLst>
          </p:cNvPr>
          <p:cNvSpPr>
            <a:spLocks noGrp="1"/>
          </p:cNvSpPr>
          <p:nvPr>
            <p:ph idx="1"/>
          </p:nvPr>
        </p:nvSpPr>
        <p:spPr/>
        <p:txBody>
          <a:bodyPr/>
          <a:lstStyle/>
          <a:p>
            <a:pPr>
              <a:buFont typeface="Arial" panose="020B0604020202020204" pitchFamily="34" charset="0"/>
              <a:buChar char="•"/>
            </a:pPr>
            <a:r>
              <a:rPr lang="de-DE" dirty="0"/>
              <a:t>Stromfluss im geschlossenen Zustand: Ohm Verluste, insbesondere in den Luftspalten</a:t>
            </a:r>
          </a:p>
          <a:p>
            <a:pPr>
              <a:buFont typeface="Arial" panose="020B0604020202020204" pitchFamily="34" charset="0"/>
              <a:buChar char="•"/>
            </a:pPr>
            <a:r>
              <a:rPr lang="de-DE" dirty="0"/>
              <a:t>Störungen des Stromflusses durch schlechte Verbindungen mit Spalt (z.B. Lötungen)</a:t>
            </a:r>
          </a:p>
          <a:p>
            <a:pPr>
              <a:buFont typeface="Arial" panose="020B0604020202020204" pitchFamily="34" charset="0"/>
              <a:buChar char="•"/>
            </a:pPr>
            <a:r>
              <a:rPr lang="de-DE" dirty="0"/>
              <a:t>Mechanische (Lorentz-) Kräfte bei normalem AC-Betrieb + Kurzschluss</a:t>
            </a:r>
          </a:p>
          <a:p>
            <a:pPr>
              <a:buFont typeface="Arial" panose="020B0604020202020204" pitchFamily="34" charset="0"/>
              <a:buChar char="•"/>
            </a:pPr>
            <a:r>
              <a:rPr lang="de-DE" dirty="0"/>
              <a:t>Abstrahlung der Felder und Schirmwirkung. Störung der Nachbarelektronik (EMV)</a:t>
            </a:r>
          </a:p>
          <a:p>
            <a:pPr>
              <a:buFont typeface="Arial" panose="020B0604020202020204" pitchFamily="34" charset="0"/>
              <a:buChar char="•"/>
            </a:pPr>
            <a:r>
              <a:rPr lang="de-DE" dirty="0"/>
              <a:t>Ein- und Ausschalten</a:t>
            </a:r>
          </a:p>
          <a:p>
            <a:pPr lvl="1">
              <a:buFont typeface="Arial" panose="020B0604020202020204" pitchFamily="34" charset="0"/>
              <a:buChar char="•"/>
            </a:pPr>
            <a:r>
              <a:rPr lang="de-DE" dirty="0"/>
              <a:t>Verzögerung durch die Spuleninduktivität.</a:t>
            </a:r>
          </a:p>
          <a:p>
            <a:pPr lvl="1">
              <a:buFont typeface="Arial" panose="020B0604020202020204" pitchFamily="34" charset="0"/>
              <a:buChar char="•"/>
            </a:pPr>
            <a:r>
              <a:rPr lang="de-DE" dirty="0"/>
              <a:t>Verzögerung durch die Massen-Trägheit</a:t>
            </a:r>
          </a:p>
          <a:p>
            <a:pPr lvl="1">
              <a:buFont typeface="Arial" panose="020B0604020202020204" pitchFamily="34" charset="0"/>
              <a:buChar char="•"/>
            </a:pPr>
            <a:r>
              <a:rPr lang="de-DE" dirty="0"/>
              <a:t>Lichtbogen (hier nicht betrachtet)</a:t>
            </a:r>
          </a:p>
          <a:p>
            <a:pPr lvl="1">
              <a:buFont typeface="Arial" panose="020B0604020202020204" pitchFamily="34" charset="0"/>
              <a:buChar char="•"/>
            </a:pPr>
            <a:r>
              <a:rPr lang="de-DE" dirty="0"/>
              <a:t>Kräfte so einstellen, dass Schließen und Öffnen unterstützt wird.</a:t>
            </a:r>
          </a:p>
          <a:p>
            <a:pPr>
              <a:buFont typeface="Arial" panose="020B0604020202020204" pitchFamily="34" charset="0"/>
              <a:buChar char="•"/>
            </a:pPr>
            <a:r>
              <a:rPr lang="de-DE" dirty="0"/>
              <a:t>Erwärmung im Betrieb.</a:t>
            </a:r>
          </a:p>
          <a:p>
            <a:pPr>
              <a:buFont typeface="Arial" panose="020B0604020202020204" pitchFamily="34" charset="0"/>
              <a:buChar char="•"/>
            </a:pPr>
            <a:r>
              <a:rPr lang="de-DE" dirty="0"/>
              <a:t>Verformung und Bewegungen im Betrieb durch Stromkräfte, auch bei Kurzschluss.</a:t>
            </a:r>
          </a:p>
          <a:p>
            <a:pPr>
              <a:buFont typeface="Arial" panose="020B0604020202020204" pitchFamily="34" charset="0"/>
              <a:buChar char="•"/>
            </a:pPr>
            <a:r>
              <a:rPr lang="de-DE" dirty="0"/>
              <a:t>Reibstudien: Bleibt der Kontakt geschlossen trotz der Dynamik?</a:t>
            </a:r>
          </a:p>
          <a:p>
            <a:pPr>
              <a:buFont typeface="Arial" panose="020B0604020202020204" pitchFamily="34" charset="0"/>
              <a:buChar char="•"/>
            </a:pPr>
            <a:r>
              <a:rPr lang="de-DE" dirty="0"/>
              <a:t>Dimensionieren: Welche Federn und Vorspannungen sind nötig?</a:t>
            </a:r>
          </a:p>
        </p:txBody>
      </p:sp>
      <p:sp>
        <p:nvSpPr>
          <p:cNvPr id="3" name="Title 2">
            <a:extLst>
              <a:ext uri="{FF2B5EF4-FFF2-40B4-BE49-F238E27FC236}">
                <a16:creationId xmlns:a16="http://schemas.microsoft.com/office/drawing/2014/main" id="{7FB4FF27-D0A1-43F9-86A2-DF7655285179}"/>
              </a:ext>
            </a:extLst>
          </p:cNvPr>
          <p:cNvSpPr>
            <a:spLocks noGrp="1"/>
          </p:cNvSpPr>
          <p:nvPr>
            <p:ph type="title"/>
          </p:nvPr>
        </p:nvSpPr>
        <p:spPr/>
        <p:txBody>
          <a:bodyPr/>
          <a:lstStyle/>
          <a:p>
            <a:r>
              <a:rPr lang="de-DE" dirty="0"/>
              <a:t>Vielfältige Simulationsaufgaben</a:t>
            </a:r>
            <a:endParaRPr lang="en-DE" dirty="0"/>
          </a:p>
        </p:txBody>
      </p:sp>
      <p:sp>
        <p:nvSpPr>
          <p:cNvPr id="4" name="Text Placeholder 3">
            <a:extLst>
              <a:ext uri="{FF2B5EF4-FFF2-40B4-BE49-F238E27FC236}">
                <a16:creationId xmlns:a16="http://schemas.microsoft.com/office/drawing/2014/main" id="{5D75492D-9FD0-4D3C-B02E-B348686494AD}"/>
              </a:ext>
            </a:extLst>
          </p:cNvPr>
          <p:cNvSpPr>
            <a:spLocks noGrp="1"/>
          </p:cNvSpPr>
          <p:nvPr>
            <p:ph type="body" sz="quarter" idx="11"/>
          </p:nvPr>
        </p:nvSpPr>
        <p:spPr/>
        <p:txBody>
          <a:bodyPr/>
          <a:lstStyle/>
          <a:p>
            <a:r>
              <a:rPr lang="de-DE" dirty="0"/>
              <a:t> Schutz-Schalter</a:t>
            </a:r>
            <a:endParaRPr lang="en-DE" dirty="0"/>
          </a:p>
        </p:txBody>
      </p:sp>
      <p:pic>
        <p:nvPicPr>
          <p:cNvPr id="5" name="Picture 4">
            <a:extLst>
              <a:ext uri="{FF2B5EF4-FFF2-40B4-BE49-F238E27FC236}">
                <a16:creationId xmlns:a16="http://schemas.microsoft.com/office/drawing/2014/main" id="{15EF3A16-4C2F-4A92-A55F-4986D8ECFE28}"/>
              </a:ext>
            </a:extLst>
          </p:cNvPr>
          <p:cNvPicPr>
            <a:picLocks noChangeAspect="1"/>
          </p:cNvPicPr>
          <p:nvPr/>
        </p:nvPicPr>
        <p:blipFill>
          <a:blip r:embed="rId2"/>
          <a:stretch>
            <a:fillRect/>
          </a:stretch>
        </p:blipFill>
        <p:spPr>
          <a:xfrm>
            <a:off x="6969224" y="2564904"/>
            <a:ext cx="2362201" cy="1872208"/>
          </a:xfrm>
          <a:prstGeom prst="rect">
            <a:avLst/>
          </a:prstGeom>
        </p:spPr>
      </p:pic>
    </p:spTree>
    <p:extLst>
      <p:ext uri="{BB962C8B-B14F-4D97-AF65-F5344CB8AC3E}">
        <p14:creationId xmlns:p14="http://schemas.microsoft.com/office/powerpoint/2010/main" val="227437120"/>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CCEA82-F5A8-4518-B3E1-28955C450C2D}"/>
              </a:ext>
            </a:extLst>
          </p:cNvPr>
          <p:cNvSpPr>
            <a:spLocks noGrp="1"/>
          </p:cNvSpPr>
          <p:nvPr>
            <p:ph idx="1"/>
          </p:nvPr>
        </p:nvSpPr>
        <p:spPr/>
        <p:txBody>
          <a:bodyPr/>
          <a:lstStyle/>
          <a:p>
            <a:pPr>
              <a:buFont typeface="Arial" panose="020B0604020202020204" pitchFamily="34" charset="0"/>
              <a:buChar char="•"/>
            </a:pPr>
            <a:r>
              <a:rPr lang="de-DE" dirty="0"/>
              <a:t>Gemeinschaftsentwicklung </a:t>
            </a:r>
          </a:p>
          <a:p>
            <a:pPr lvl="1">
              <a:buFont typeface="Arial" panose="020B0604020202020204" pitchFamily="34" charset="0"/>
              <a:buChar char="•"/>
            </a:pPr>
            <a:r>
              <a:rPr lang="de-DE" dirty="0"/>
              <a:t>Dr. Binde Ingenieure	- Gesamtsystem, Kundensupport, Vertrieb</a:t>
            </a:r>
          </a:p>
          <a:p>
            <a:pPr lvl="1">
              <a:buFont typeface="Arial" panose="020B0604020202020204" pitchFamily="34" charset="0"/>
              <a:buChar char="•"/>
            </a:pPr>
            <a:r>
              <a:rPr lang="de-DE" dirty="0"/>
              <a:t>Universität Lüttich	- numerische Bibliothek, Wissenschaft</a:t>
            </a:r>
          </a:p>
          <a:p>
            <a:pPr lvl="1">
              <a:buFont typeface="Arial" panose="020B0604020202020204" pitchFamily="34" charset="0"/>
              <a:buChar char="•"/>
            </a:pPr>
            <a:r>
              <a:rPr lang="de-DE" dirty="0"/>
              <a:t>Siemens PLM	- API‘s für NX/Simcenter Integration</a:t>
            </a:r>
          </a:p>
          <a:p>
            <a:pPr>
              <a:buFont typeface="Arial" panose="020B0604020202020204" pitchFamily="34" charset="0"/>
              <a:buChar char="•"/>
            </a:pPr>
            <a:endParaRPr lang="de-DE" dirty="0"/>
          </a:p>
          <a:p>
            <a:pPr>
              <a:buFont typeface="Arial" panose="020B0604020202020204" pitchFamily="34" charset="0"/>
              <a:buChar char="•"/>
            </a:pPr>
            <a:r>
              <a:rPr lang="de-DE" dirty="0"/>
              <a:t>Besonderheiten: </a:t>
            </a:r>
          </a:p>
          <a:p>
            <a:pPr lvl="1">
              <a:buFont typeface="Arial" panose="020B0604020202020204" pitchFamily="34" charset="0"/>
              <a:buChar char="•"/>
            </a:pPr>
            <a:r>
              <a:rPr lang="de-DE" dirty="0"/>
              <a:t>Schnell anpassbar an neue Erfordernisse durch Zugriff auf physikalische Formulierungen und Simcenter API‘s</a:t>
            </a:r>
          </a:p>
          <a:p>
            <a:pPr lvl="1">
              <a:buFont typeface="Arial" panose="020B0604020202020204" pitchFamily="34" charset="0"/>
              <a:buChar char="•"/>
            </a:pPr>
            <a:r>
              <a:rPr lang="de-DE" dirty="0"/>
              <a:t>Vielfältige Physik: ElektroMagnetik mit Statik, Dynamik, Zeit- und Frequenzbereich</a:t>
            </a:r>
          </a:p>
          <a:p>
            <a:pPr lvl="1">
              <a:buFont typeface="Arial" panose="020B0604020202020204" pitchFamily="34" charset="0"/>
              <a:buChar char="•"/>
            </a:pPr>
            <a:r>
              <a:rPr lang="de-DE" dirty="0"/>
              <a:t>Kopplungen zu Thermal, Bewegung, Elastizität, Partikel</a:t>
            </a:r>
          </a:p>
        </p:txBody>
      </p:sp>
      <p:sp>
        <p:nvSpPr>
          <p:cNvPr id="3" name="Title 2">
            <a:extLst>
              <a:ext uri="{FF2B5EF4-FFF2-40B4-BE49-F238E27FC236}">
                <a16:creationId xmlns:a16="http://schemas.microsoft.com/office/drawing/2014/main" id="{7FB4FF27-D0A1-43F9-86A2-DF7655285179}"/>
              </a:ext>
            </a:extLst>
          </p:cNvPr>
          <p:cNvSpPr>
            <a:spLocks noGrp="1"/>
          </p:cNvSpPr>
          <p:nvPr>
            <p:ph type="title"/>
          </p:nvPr>
        </p:nvSpPr>
        <p:spPr/>
        <p:txBody>
          <a:bodyPr/>
          <a:lstStyle/>
          <a:p>
            <a:r>
              <a:rPr lang="de-DE" dirty="0"/>
              <a:t>Das Simulationsprogramm: NX Magnetics</a:t>
            </a:r>
            <a:endParaRPr lang="en-DE" dirty="0"/>
          </a:p>
        </p:txBody>
      </p:sp>
      <p:sp>
        <p:nvSpPr>
          <p:cNvPr id="4" name="Text Placeholder 3">
            <a:extLst>
              <a:ext uri="{FF2B5EF4-FFF2-40B4-BE49-F238E27FC236}">
                <a16:creationId xmlns:a16="http://schemas.microsoft.com/office/drawing/2014/main" id="{5D75492D-9FD0-4D3C-B02E-B348686494AD}"/>
              </a:ext>
            </a:extLst>
          </p:cNvPr>
          <p:cNvSpPr>
            <a:spLocks noGrp="1"/>
          </p:cNvSpPr>
          <p:nvPr>
            <p:ph type="body" sz="quarter" idx="11"/>
          </p:nvPr>
        </p:nvSpPr>
        <p:spPr/>
        <p:txBody>
          <a:bodyPr/>
          <a:lstStyle/>
          <a:p>
            <a:r>
              <a:rPr lang="de-DE" dirty="0"/>
              <a:t> Schutz-Schalter</a:t>
            </a:r>
            <a:endParaRPr lang="en-DE" dirty="0"/>
          </a:p>
        </p:txBody>
      </p:sp>
      <p:pic>
        <p:nvPicPr>
          <p:cNvPr id="6" name="Picture 5" descr="Text&#10;&#10;Description automatically generated">
            <a:extLst>
              <a:ext uri="{FF2B5EF4-FFF2-40B4-BE49-F238E27FC236}">
                <a16:creationId xmlns:a16="http://schemas.microsoft.com/office/drawing/2014/main" id="{FB7CBF6D-31BD-4FF9-BCFC-D426528C04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0632" y="4653136"/>
            <a:ext cx="6113949" cy="1511449"/>
          </a:xfrm>
          <a:prstGeom prst="rect">
            <a:avLst/>
          </a:prstGeom>
        </p:spPr>
      </p:pic>
    </p:spTree>
    <p:extLst>
      <p:ext uri="{BB962C8B-B14F-4D97-AF65-F5344CB8AC3E}">
        <p14:creationId xmlns:p14="http://schemas.microsoft.com/office/powerpoint/2010/main" val="2372877925"/>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CCEA82-F5A8-4518-B3E1-28955C450C2D}"/>
              </a:ext>
            </a:extLst>
          </p:cNvPr>
          <p:cNvSpPr>
            <a:spLocks noGrp="1"/>
          </p:cNvSpPr>
          <p:nvPr>
            <p:ph idx="1"/>
          </p:nvPr>
        </p:nvSpPr>
        <p:spPr/>
        <p:txBody>
          <a:bodyPr/>
          <a:lstStyle/>
          <a:p>
            <a:pPr>
              <a:buFont typeface="Arial" panose="020B0604020202020204" pitchFamily="34" charset="0"/>
              <a:buChar char="•"/>
            </a:pPr>
            <a:r>
              <a:rPr lang="de-DE" dirty="0"/>
              <a:t>Zu lösen ist das folgende Set von beschreibenden Differential-Gleichungen</a:t>
            </a:r>
          </a:p>
          <a:p>
            <a:pPr lvl="1">
              <a:buFont typeface="Arial" panose="020B0604020202020204" pitchFamily="34" charset="0"/>
              <a:buChar char="•"/>
            </a:pPr>
            <a:r>
              <a:rPr lang="de-DE" dirty="0"/>
              <a:t>Maxwell-Gleichungen (Ampere und Faraday Gesetze, ...)</a:t>
            </a:r>
          </a:p>
          <a:p>
            <a:pPr lvl="1">
              <a:buFont typeface="Arial" panose="020B0604020202020204" pitchFamily="34" charset="0"/>
              <a:buChar char="•"/>
            </a:pPr>
            <a:r>
              <a:rPr lang="de-DE" dirty="0"/>
              <a:t>Elastizitäts-Theorie	(Hook Gesetz mit Kontakt)</a:t>
            </a:r>
          </a:p>
          <a:p>
            <a:pPr lvl="1">
              <a:buFont typeface="Arial" panose="020B0604020202020204" pitchFamily="34" charset="0"/>
              <a:buChar char="•"/>
            </a:pPr>
            <a:r>
              <a:rPr lang="de-DE" dirty="0"/>
              <a:t>Thermal		(Fourier‘sches Wärmeleitungs-Gesetz ) </a:t>
            </a:r>
            <a:br>
              <a:rPr lang="de-DE" dirty="0"/>
            </a:br>
            <a:r>
              <a:rPr lang="de-DE" dirty="0"/>
              <a:t>			+ Konvektion (evtl. mit CFD bei Berücksichtigung der Luftbewegung)</a:t>
            </a:r>
          </a:p>
          <a:p>
            <a:pPr lvl="1">
              <a:buFont typeface="Arial" panose="020B0604020202020204" pitchFamily="34" charset="0"/>
              <a:buChar char="•"/>
            </a:pPr>
            <a:endParaRPr lang="de-DE" dirty="0"/>
          </a:p>
          <a:p>
            <a:pPr>
              <a:buFont typeface="Arial" panose="020B0604020202020204" pitchFamily="34" charset="0"/>
              <a:buChar char="•"/>
            </a:pPr>
            <a:r>
              <a:rPr lang="de-DE" dirty="0"/>
              <a:t>Im Solver werden die drei Gleichungssysteme aufgestellt, die in einer modifizierten Newmark-Zeitschleife bearbeitet werden:</a:t>
            </a:r>
          </a:p>
          <a:p>
            <a:pPr>
              <a:buFont typeface="Arial" panose="020B0604020202020204" pitchFamily="34" charset="0"/>
              <a:buChar char="•"/>
            </a:pPr>
            <a:r>
              <a:rPr lang="de-DE" u="sng" dirty="0"/>
              <a:t>Elektromagnetik</a:t>
            </a:r>
            <a:r>
              <a:rPr lang="de-DE" dirty="0"/>
              <a:t> </a:t>
            </a:r>
          </a:p>
          <a:p>
            <a:pPr lvl="1">
              <a:buFont typeface="Arial" panose="020B0604020202020204" pitchFamily="34" charset="0"/>
              <a:buChar char="•"/>
            </a:pPr>
            <a:r>
              <a:rPr lang="de-DE" i="1" dirty="0"/>
              <a:t>Input</a:t>
            </a:r>
            <a:r>
              <a:rPr lang="de-DE" dirty="0"/>
              <a:t>: elektr. Ströme und/oder Spannungen, Materialeigenschaften, elek. Kontakt-Widerstände</a:t>
            </a:r>
          </a:p>
          <a:p>
            <a:pPr lvl="1">
              <a:buFont typeface="Arial" panose="020B0604020202020204" pitchFamily="34" charset="0"/>
              <a:buChar char="•"/>
            </a:pPr>
            <a:r>
              <a:rPr lang="de-DE" i="1" dirty="0"/>
              <a:t>Output</a:t>
            </a:r>
            <a:r>
              <a:rPr lang="de-DE" dirty="0"/>
              <a:t>: </a:t>
            </a:r>
            <a:r>
              <a:rPr lang="de-DE" dirty="0">
                <a:solidFill>
                  <a:srgbClr val="FF0000"/>
                </a:solidFill>
                <a:highlight>
                  <a:srgbClr val="FFFF00"/>
                </a:highlight>
              </a:rPr>
              <a:t>Lorentz-Kräfte</a:t>
            </a:r>
            <a:r>
              <a:rPr lang="de-DE" dirty="0"/>
              <a:t>, </a:t>
            </a:r>
            <a:r>
              <a:rPr lang="de-DE" dirty="0">
                <a:highlight>
                  <a:srgbClr val="00FFFF"/>
                </a:highlight>
              </a:rPr>
              <a:t>Eddy-Current-Verluste</a:t>
            </a:r>
            <a:r>
              <a:rPr lang="de-DE" dirty="0"/>
              <a:t>, EM-Felder</a:t>
            </a:r>
          </a:p>
          <a:p>
            <a:pPr>
              <a:buFont typeface="Arial" panose="020B0604020202020204" pitchFamily="34" charset="0"/>
              <a:buChar char="•"/>
            </a:pPr>
            <a:r>
              <a:rPr lang="de-DE" u="sng" dirty="0"/>
              <a:t>Elastizität</a:t>
            </a:r>
          </a:p>
          <a:p>
            <a:pPr lvl="1">
              <a:buFont typeface="Arial" panose="020B0604020202020204" pitchFamily="34" charset="0"/>
              <a:buChar char="•"/>
            </a:pPr>
            <a:r>
              <a:rPr lang="de-DE" i="1" dirty="0"/>
              <a:t>Input</a:t>
            </a:r>
            <a:r>
              <a:rPr lang="de-DE" dirty="0"/>
              <a:t>: </a:t>
            </a:r>
            <a:r>
              <a:rPr lang="de-DE" dirty="0">
                <a:solidFill>
                  <a:srgbClr val="FF0000"/>
                </a:solidFill>
                <a:highlight>
                  <a:srgbClr val="FFFF00"/>
                </a:highlight>
              </a:rPr>
              <a:t>Lorentz-Kräfte</a:t>
            </a:r>
            <a:r>
              <a:rPr lang="de-DE" dirty="0"/>
              <a:t>, Einspannungen, Materialeigenschaften (E-Modul usw.)</a:t>
            </a:r>
          </a:p>
          <a:p>
            <a:pPr lvl="1">
              <a:buFont typeface="Arial" panose="020B0604020202020204" pitchFamily="34" charset="0"/>
              <a:buChar char="•"/>
            </a:pPr>
            <a:r>
              <a:rPr lang="de-DE" i="1" dirty="0"/>
              <a:t>Output</a:t>
            </a:r>
            <a:r>
              <a:rPr lang="de-DE" dirty="0"/>
              <a:t>: Verformungen, mechanische Spannungen, Kontaktdrücke, Kontaktabstände</a:t>
            </a:r>
          </a:p>
          <a:p>
            <a:pPr>
              <a:buFont typeface="Arial" panose="020B0604020202020204" pitchFamily="34" charset="0"/>
              <a:buChar char="•"/>
            </a:pPr>
            <a:r>
              <a:rPr lang="de-DE" u="sng" dirty="0"/>
              <a:t>Thermal</a:t>
            </a:r>
          </a:p>
          <a:p>
            <a:pPr lvl="1">
              <a:buFont typeface="Arial" panose="020B0604020202020204" pitchFamily="34" charset="0"/>
              <a:buChar char="•"/>
            </a:pPr>
            <a:r>
              <a:rPr lang="de-DE" i="1" dirty="0"/>
              <a:t>Input</a:t>
            </a:r>
            <a:r>
              <a:rPr lang="de-DE" dirty="0"/>
              <a:t>: </a:t>
            </a:r>
            <a:r>
              <a:rPr lang="de-DE" dirty="0">
                <a:highlight>
                  <a:srgbClr val="00FFFF"/>
                </a:highlight>
              </a:rPr>
              <a:t>Eddy-Current-Verluste</a:t>
            </a:r>
            <a:r>
              <a:rPr lang="de-DE" dirty="0"/>
              <a:t>, Materialeigenschaften, therm. Kontakt-Widerstände, Konvektion</a:t>
            </a:r>
          </a:p>
          <a:p>
            <a:pPr lvl="1">
              <a:buFont typeface="Arial" panose="020B0604020202020204" pitchFamily="34" charset="0"/>
              <a:buChar char="•"/>
            </a:pPr>
            <a:r>
              <a:rPr lang="de-DE" i="1" dirty="0"/>
              <a:t>Output</a:t>
            </a:r>
            <a:r>
              <a:rPr lang="de-DE" dirty="0"/>
              <a:t>: Temperaturen, Wärmeströme</a:t>
            </a:r>
          </a:p>
        </p:txBody>
      </p:sp>
      <p:sp>
        <p:nvSpPr>
          <p:cNvPr id="3" name="Title 2">
            <a:extLst>
              <a:ext uri="{FF2B5EF4-FFF2-40B4-BE49-F238E27FC236}">
                <a16:creationId xmlns:a16="http://schemas.microsoft.com/office/drawing/2014/main" id="{7FB4FF27-D0A1-43F9-86A2-DF7655285179}"/>
              </a:ext>
            </a:extLst>
          </p:cNvPr>
          <p:cNvSpPr>
            <a:spLocks noGrp="1"/>
          </p:cNvSpPr>
          <p:nvPr>
            <p:ph type="title"/>
          </p:nvPr>
        </p:nvSpPr>
        <p:spPr/>
        <p:txBody>
          <a:bodyPr/>
          <a:lstStyle/>
          <a:p>
            <a:r>
              <a:rPr lang="de-DE" dirty="0"/>
              <a:t>Simulation Elektromagnetik + Elastizität + Thermal</a:t>
            </a:r>
            <a:endParaRPr lang="en-DE" dirty="0"/>
          </a:p>
        </p:txBody>
      </p:sp>
      <p:sp>
        <p:nvSpPr>
          <p:cNvPr id="4" name="Text Placeholder 3">
            <a:extLst>
              <a:ext uri="{FF2B5EF4-FFF2-40B4-BE49-F238E27FC236}">
                <a16:creationId xmlns:a16="http://schemas.microsoft.com/office/drawing/2014/main" id="{5D75492D-9FD0-4D3C-B02E-B348686494AD}"/>
              </a:ext>
            </a:extLst>
          </p:cNvPr>
          <p:cNvSpPr>
            <a:spLocks noGrp="1"/>
          </p:cNvSpPr>
          <p:nvPr>
            <p:ph type="body" sz="quarter" idx="11"/>
          </p:nvPr>
        </p:nvSpPr>
        <p:spPr/>
        <p:txBody>
          <a:bodyPr/>
          <a:lstStyle/>
          <a:p>
            <a:r>
              <a:rPr lang="de-DE" dirty="0"/>
              <a:t> Schutz-Schalter</a:t>
            </a:r>
            <a:endParaRPr lang="en-DE" dirty="0"/>
          </a:p>
        </p:txBody>
      </p:sp>
      <p:sp>
        <p:nvSpPr>
          <p:cNvPr id="5" name="Rectangle: Rounded Corners 4">
            <a:extLst>
              <a:ext uri="{FF2B5EF4-FFF2-40B4-BE49-F238E27FC236}">
                <a16:creationId xmlns:a16="http://schemas.microsoft.com/office/drawing/2014/main" id="{8A2CB550-DF13-4E79-8F12-368D0F68D2A7}"/>
              </a:ext>
            </a:extLst>
          </p:cNvPr>
          <p:cNvSpPr/>
          <p:nvPr/>
        </p:nvSpPr>
        <p:spPr bwMode="auto">
          <a:xfrm>
            <a:off x="5745088" y="5229200"/>
            <a:ext cx="3024336" cy="360040"/>
          </a:xfrm>
          <a:prstGeom prst="roundRect">
            <a:avLst/>
          </a:prstGeom>
          <a:solidFill>
            <a:srgbClr val="FF0000">
              <a:alpha val="30000"/>
            </a:srgbClr>
          </a:solidFill>
          <a:ln w="9525" cap="flat" cmpd="sng" algn="ctr">
            <a:solidFill>
              <a:schemeClr val="tx1"/>
            </a:solidFill>
            <a:prstDash val="solid"/>
            <a:round/>
            <a:headEnd type="none" w="med" len="med"/>
            <a:tailEnd type="none" w="med" len="med"/>
          </a:ln>
          <a:effectLst>
            <a:outerShdw dist="53882" dir="2700000" algn="ctr" rotWithShape="0">
              <a:schemeClr val="bg2"/>
            </a:outerShdw>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DE" sz="800" b="0" i="0" u="none" strike="noStrike" cap="none" normalizeH="0" baseline="0">
              <a:ln>
                <a:noFill/>
              </a:ln>
              <a:solidFill>
                <a:schemeClr val="bg1"/>
              </a:solidFill>
              <a:effectLst/>
              <a:latin typeface="Arial" charset="0"/>
            </a:endParaRPr>
          </a:p>
        </p:txBody>
      </p:sp>
      <p:sp>
        <p:nvSpPr>
          <p:cNvPr id="6" name="Rectangle: Rounded Corners 5">
            <a:extLst>
              <a:ext uri="{FF2B5EF4-FFF2-40B4-BE49-F238E27FC236}">
                <a16:creationId xmlns:a16="http://schemas.microsoft.com/office/drawing/2014/main" id="{30E0C054-DA89-4347-AD41-ADA4B27C2FAE}"/>
              </a:ext>
            </a:extLst>
          </p:cNvPr>
          <p:cNvSpPr/>
          <p:nvPr/>
        </p:nvSpPr>
        <p:spPr bwMode="auto">
          <a:xfrm>
            <a:off x="5897488" y="5927293"/>
            <a:ext cx="2583904" cy="360040"/>
          </a:xfrm>
          <a:prstGeom prst="roundRect">
            <a:avLst/>
          </a:prstGeom>
          <a:solidFill>
            <a:srgbClr val="FF0000">
              <a:alpha val="30000"/>
            </a:srgbClr>
          </a:solidFill>
          <a:ln w="9525" cap="flat" cmpd="sng" algn="ctr">
            <a:solidFill>
              <a:schemeClr val="tx1"/>
            </a:solidFill>
            <a:prstDash val="solid"/>
            <a:round/>
            <a:headEnd type="none" w="med" len="med"/>
            <a:tailEnd type="none" w="med" len="med"/>
          </a:ln>
          <a:effectLst>
            <a:outerShdw dist="53882" dir="2700000" algn="ctr" rotWithShape="0">
              <a:schemeClr val="bg2"/>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DE" sz="800" b="0" i="0" u="none" strike="noStrike" cap="none" normalizeH="0" baseline="0">
              <a:ln>
                <a:noFill/>
              </a:ln>
              <a:solidFill>
                <a:schemeClr val="bg1"/>
              </a:solidFill>
              <a:effectLst/>
              <a:latin typeface="Arial" charset="0"/>
            </a:endParaRPr>
          </a:p>
        </p:txBody>
      </p:sp>
      <p:sp>
        <p:nvSpPr>
          <p:cNvPr id="7" name="Rectangle: Rounded Corners 6">
            <a:extLst>
              <a:ext uri="{FF2B5EF4-FFF2-40B4-BE49-F238E27FC236}">
                <a16:creationId xmlns:a16="http://schemas.microsoft.com/office/drawing/2014/main" id="{B0D26137-CF6C-4023-852A-82541A43EDDF}"/>
              </a:ext>
            </a:extLst>
          </p:cNvPr>
          <p:cNvSpPr/>
          <p:nvPr/>
        </p:nvSpPr>
        <p:spPr bwMode="auto">
          <a:xfrm>
            <a:off x="7185248" y="3914485"/>
            <a:ext cx="2520280" cy="360040"/>
          </a:xfrm>
          <a:prstGeom prst="roundRect">
            <a:avLst/>
          </a:prstGeom>
          <a:solidFill>
            <a:srgbClr val="FF0000">
              <a:alpha val="30000"/>
            </a:srgbClr>
          </a:solidFill>
          <a:ln w="9525" cap="flat" cmpd="sng" algn="ctr">
            <a:solidFill>
              <a:schemeClr val="tx1"/>
            </a:solidFill>
            <a:prstDash val="solid"/>
            <a:round/>
            <a:headEnd type="none" w="med" len="med"/>
            <a:tailEnd type="none" w="med" len="med"/>
          </a:ln>
          <a:effectLst>
            <a:outerShdw dist="53882" dir="2700000" algn="ctr" rotWithShape="0">
              <a:schemeClr val="bg2"/>
            </a:outerShdw>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DE" sz="800" b="0" i="0" u="none" strike="noStrike" cap="none" normalizeH="0" baseline="0">
              <a:ln>
                <a:noFill/>
              </a:ln>
              <a:solidFill>
                <a:schemeClr val="bg1"/>
              </a:solidFill>
              <a:effectLst/>
              <a:latin typeface="Arial" charset="0"/>
            </a:endParaRPr>
          </a:p>
        </p:txBody>
      </p:sp>
      <p:cxnSp>
        <p:nvCxnSpPr>
          <p:cNvPr id="9" name="Straight Arrow Connector 8">
            <a:extLst>
              <a:ext uri="{FF2B5EF4-FFF2-40B4-BE49-F238E27FC236}">
                <a16:creationId xmlns:a16="http://schemas.microsoft.com/office/drawing/2014/main" id="{41E73F9B-560C-4924-A2E9-0D10400987D1}"/>
              </a:ext>
            </a:extLst>
          </p:cNvPr>
          <p:cNvCxnSpPr/>
          <p:nvPr/>
        </p:nvCxnSpPr>
        <p:spPr bwMode="auto">
          <a:xfrm flipV="1">
            <a:off x="8409384" y="4274525"/>
            <a:ext cx="0" cy="954675"/>
          </a:xfrm>
          <a:prstGeom prst="straightConnector1">
            <a:avLst/>
          </a:prstGeom>
          <a:solidFill>
            <a:schemeClr val="folHlink"/>
          </a:solidFill>
          <a:ln w="19050" cap="flat" cmpd="sng" algn="ctr">
            <a:solidFill>
              <a:schemeClr val="tx1"/>
            </a:solidFill>
            <a:prstDash val="solid"/>
            <a:round/>
            <a:headEnd type="none" w="med" len="med"/>
            <a:tailEnd type="triangle" w="lg" len="lg"/>
          </a:ln>
          <a:effectLst/>
        </p:spPr>
      </p:cxnSp>
      <p:cxnSp>
        <p:nvCxnSpPr>
          <p:cNvPr id="11" name="Straight Arrow Connector 10">
            <a:extLst>
              <a:ext uri="{FF2B5EF4-FFF2-40B4-BE49-F238E27FC236}">
                <a16:creationId xmlns:a16="http://schemas.microsoft.com/office/drawing/2014/main" id="{B1BB014D-91E8-4114-B1DB-BA8651595E8E}"/>
              </a:ext>
            </a:extLst>
          </p:cNvPr>
          <p:cNvCxnSpPr>
            <a:cxnSpLocks/>
          </p:cNvCxnSpPr>
          <p:nvPr/>
        </p:nvCxnSpPr>
        <p:spPr bwMode="auto">
          <a:xfrm>
            <a:off x="7113240" y="5589240"/>
            <a:ext cx="0" cy="338053"/>
          </a:xfrm>
          <a:prstGeom prst="straightConnector1">
            <a:avLst/>
          </a:prstGeom>
          <a:solidFill>
            <a:schemeClr val="folHlink"/>
          </a:solidFill>
          <a:ln w="19050" cap="flat" cmpd="sng" algn="ctr">
            <a:solidFill>
              <a:schemeClr val="tx1"/>
            </a:solidFill>
            <a:prstDash val="solid"/>
            <a:round/>
            <a:headEnd type="none" w="med" len="med"/>
            <a:tailEnd type="triangle" w="lg" len="lg"/>
          </a:ln>
          <a:effectLst/>
        </p:spPr>
      </p:cxnSp>
      <p:cxnSp>
        <p:nvCxnSpPr>
          <p:cNvPr id="14" name="Straight Arrow Connector 13">
            <a:extLst>
              <a:ext uri="{FF2B5EF4-FFF2-40B4-BE49-F238E27FC236}">
                <a16:creationId xmlns:a16="http://schemas.microsoft.com/office/drawing/2014/main" id="{6D43EB4D-6978-4666-9010-F5C2FFE3EA35}"/>
              </a:ext>
            </a:extLst>
          </p:cNvPr>
          <p:cNvCxnSpPr>
            <a:cxnSpLocks/>
          </p:cNvCxnSpPr>
          <p:nvPr/>
        </p:nvCxnSpPr>
        <p:spPr bwMode="auto">
          <a:xfrm>
            <a:off x="3440832" y="5589240"/>
            <a:ext cx="0" cy="338053"/>
          </a:xfrm>
          <a:prstGeom prst="straightConnector1">
            <a:avLst/>
          </a:prstGeom>
          <a:solidFill>
            <a:schemeClr val="folHlink"/>
          </a:solidFill>
          <a:ln w="19050" cap="flat" cmpd="sng" algn="ctr">
            <a:solidFill>
              <a:schemeClr val="tx1"/>
            </a:solidFill>
            <a:prstDash val="solid"/>
            <a:round/>
            <a:headEnd type="none" w="med" len="med"/>
            <a:tailEnd type="triangle" w="lg" len="lg"/>
          </a:ln>
          <a:effectLst/>
        </p:spPr>
      </p:cxnSp>
      <p:cxnSp>
        <p:nvCxnSpPr>
          <p:cNvPr id="17" name="Straight Arrow Connector 16">
            <a:extLst>
              <a:ext uri="{FF2B5EF4-FFF2-40B4-BE49-F238E27FC236}">
                <a16:creationId xmlns:a16="http://schemas.microsoft.com/office/drawing/2014/main" id="{5519E77B-5990-48EB-8188-8DE0722DA5CC}"/>
              </a:ext>
            </a:extLst>
          </p:cNvPr>
          <p:cNvCxnSpPr>
            <a:cxnSpLocks/>
          </p:cNvCxnSpPr>
          <p:nvPr/>
        </p:nvCxnSpPr>
        <p:spPr bwMode="auto">
          <a:xfrm>
            <a:off x="2360712" y="4509120"/>
            <a:ext cx="0" cy="432048"/>
          </a:xfrm>
          <a:prstGeom prst="straightConnector1">
            <a:avLst/>
          </a:prstGeom>
          <a:solidFill>
            <a:schemeClr val="folHlink"/>
          </a:solidFill>
          <a:ln w="19050" cap="flat" cmpd="sng" algn="ctr">
            <a:solidFill>
              <a:schemeClr val="tx1"/>
            </a:solidFill>
            <a:prstDash val="solid"/>
            <a:round/>
            <a:headEnd type="none" w="med" len="med"/>
            <a:tailEnd type="triangle" w="lg" len="lg"/>
          </a:ln>
          <a:effectLst/>
        </p:spPr>
      </p:cxnSp>
      <p:cxnSp>
        <p:nvCxnSpPr>
          <p:cNvPr id="21" name="Straight Arrow Connector 20">
            <a:extLst>
              <a:ext uri="{FF2B5EF4-FFF2-40B4-BE49-F238E27FC236}">
                <a16:creationId xmlns:a16="http://schemas.microsoft.com/office/drawing/2014/main" id="{6D71F6FD-9A00-49B3-B5BC-F993F43C75D6}"/>
              </a:ext>
            </a:extLst>
          </p:cNvPr>
          <p:cNvCxnSpPr>
            <a:cxnSpLocks/>
          </p:cNvCxnSpPr>
          <p:nvPr/>
        </p:nvCxnSpPr>
        <p:spPr bwMode="auto">
          <a:xfrm>
            <a:off x="3440832" y="4509120"/>
            <a:ext cx="0" cy="432048"/>
          </a:xfrm>
          <a:prstGeom prst="straightConnector1">
            <a:avLst/>
          </a:prstGeom>
          <a:solidFill>
            <a:schemeClr val="folHlink"/>
          </a:solidFill>
          <a:ln w="19050" cap="flat" cmpd="sng" algn="ctr">
            <a:solidFill>
              <a:schemeClr val="tx1"/>
            </a:solidFill>
            <a:prstDash val="solid"/>
            <a:round/>
            <a:headEnd type="none" w="med" len="med"/>
            <a:tailEnd type="none" w="lg" len="lg"/>
          </a:ln>
          <a:effectLst/>
        </p:spPr>
      </p:cxnSp>
      <p:cxnSp>
        <p:nvCxnSpPr>
          <p:cNvPr id="23" name="Straight Arrow Connector 22">
            <a:extLst>
              <a:ext uri="{FF2B5EF4-FFF2-40B4-BE49-F238E27FC236}">
                <a16:creationId xmlns:a16="http://schemas.microsoft.com/office/drawing/2014/main" id="{14EC1DBC-388F-449B-B871-EB7C4EB0239D}"/>
              </a:ext>
            </a:extLst>
          </p:cNvPr>
          <p:cNvCxnSpPr>
            <a:cxnSpLocks/>
          </p:cNvCxnSpPr>
          <p:nvPr/>
        </p:nvCxnSpPr>
        <p:spPr bwMode="auto">
          <a:xfrm>
            <a:off x="3440832" y="4941168"/>
            <a:ext cx="0" cy="648072"/>
          </a:xfrm>
          <a:prstGeom prst="straightConnector1">
            <a:avLst/>
          </a:prstGeom>
          <a:solidFill>
            <a:schemeClr val="folHlink"/>
          </a:solidFill>
          <a:ln w="19050" cap="flat" cmpd="sng" algn="ctr">
            <a:solidFill>
              <a:schemeClr val="tx1">
                <a:alpha val="54000"/>
              </a:schemeClr>
            </a:solidFill>
            <a:prstDash val="sysDot"/>
            <a:round/>
            <a:headEnd type="none" w="med" len="med"/>
            <a:tailEnd type="none" w="lg" len="lg"/>
          </a:ln>
          <a:effectLst/>
        </p:spPr>
      </p:cxnSp>
    </p:spTree>
    <p:extLst>
      <p:ext uri="{BB962C8B-B14F-4D97-AF65-F5344CB8AC3E}">
        <p14:creationId xmlns:p14="http://schemas.microsoft.com/office/powerpoint/2010/main" val="2697949139"/>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CCEA82-F5A8-4518-B3E1-28955C450C2D}"/>
              </a:ext>
            </a:extLst>
          </p:cNvPr>
          <p:cNvSpPr>
            <a:spLocks noGrp="1"/>
          </p:cNvSpPr>
          <p:nvPr>
            <p:ph idx="1"/>
          </p:nvPr>
        </p:nvSpPr>
        <p:spPr/>
        <p:txBody>
          <a:bodyPr/>
          <a:lstStyle/>
          <a:p>
            <a:pPr>
              <a:buFont typeface="Arial" panose="020B0604020202020204" pitchFamily="34" charset="0"/>
              <a:buChar char="•"/>
            </a:pPr>
            <a:r>
              <a:rPr lang="de-DE" dirty="0"/>
              <a:t>Mechanische Kontakte haben Rückwirkung auf das EM Feld: Wenn sich Kontaktabstände ändern, so ändern sich elektrische (und magnetische und thermische) Übergangswiderstände. Nichtlinear, realistisch!</a:t>
            </a:r>
          </a:p>
          <a:p>
            <a:pPr>
              <a:buFont typeface="Arial" panose="020B0604020202020204" pitchFamily="34" charset="0"/>
              <a:buChar char="•"/>
            </a:pPr>
            <a:endParaRPr lang="de-DE" dirty="0"/>
          </a:p>
          <a:p>
            <a:pPr>
              <a:buFont typeface="Arial" panose="020B0604020202020204" pitchFamily="34" charset="0"/>
              <a:buChar char="•"/>
            </a:pPr>
            <a:endParaRPr lang="de-DE" dirty="0"/>
          </a:p>
          <a:p>
            <a:pPr>
              <a:buFont typeface="Arial" panose="020B0604020202020204" pitchFamily="34" charset="0"/>
              <a:buChar char="•"/>
            </a:pPr>
            <a:endParaRPr lang="de-DE" dirty="0"/>
          </a:p>
          <a:p>
            <a:pPr>
              <a:buFont typeface="Arial" panose="020B0604020202020204" pitchFamily="34" charset="0"/>
              <a:buChar char="•"/>
            </a:pPr>
            <a:endParaRPr lang="de-DE" dirty="0"/>
          </a:p>
          <a:p>
            <a:pPr>
              <a:buFont typeface="Arial" panose="020B0604020202020204" pitchFamily="34" charset="0"/>
              <a:buChar char="•"/>
            </a:pPr>
            <a:endParaRPr lang="de-DE" dirty="0"/>
          </a:p>
          <a:p>
            <a:pPr>
              <a:buFont typeface="Arial" panose="020B0604020202020204" pitchFamily="34" charset="0"/>
              <a:buChar char="•"/>
            </a:pPr>
            <a:endParaRPr lang="de-DE" dirty="0"/>
          </a:p>
          <a:p>
            <a:pPr>
              <a:buFont typeface="Arial" panose="020B0604020202020204" pitchFamily="34" charset="0"/>
              <a:buChar char="•"/>
            </a:pPr>
            <a:endParaRPr lang="de-DE" dirty="0"/>
          </a:p>
          <a:p>
            <a:pPr>
              <a:buFont typeface="Arial" panose="020B0604020202020204" pitchFamily="34" charset="0"/>
              <a:buChar char="•"/>
            </a:pPr>
            <a:endParaRPr lang="de-DE" dirty="0"/>
          </a:p>
          <a:p>
            <a:pPr>
              <a:buFont typeface="Arial" panose="020B0604020202020204" pitchFamily="34" charset="0"/>
              <a:buChar char="•"/>
            </a:pPr>
            <a:endParaRPr lang="de-DE" dirty="0"/>
          </a:p>
          <a:p>
            <a:r>
              <a:rPr lang="de-DE" dirty="0"/>
              <a:t>Oben links: Stromlinien</a:t>
            </a:r>
          </a:p>
          <a:p>
            <a:r>
              <a:rPr lang="de-DE" dirty="0"/>
              <a:t>Blaue Kurve rechts: Der Spalt im Kontakt </a:t>
            </a:r>
            <a:br>
              <a:rPr lang="de-DE" dirty="0"/>
            </a:br>
            <a:r>
              <a:rPr lang="de-DE" dirty="0"/>
              <a:t>erzeugt Widerstand. Dieser kann den </a:t>
            </a:r>
            <a:br>
              <a:rPr lang="de-DE" dirty="0"/>
            </a:br>
            <a:r>
              <a:rPr lang="de-DE" dirty="0"/>
              <a:t>Strom ganz abstellen.</a:t>
            </a:r>
            <a:endParaRPr lang="en-DE" dirty="0"/>
          </a:p>
        </p:txBody>
      </p:sp>
      <p:sp>
        <p:nvSpPr>
          <p:cNvPr id="3" name="Title 2">
            <a:extLst>
              <a:ext uri="{FF2B5EF4-FFF2-40B4-BE49-F238E27FC236}">
                <a16:creationId xmlns:a16="http://schemas.microsoft.com/office/drawing/2014/main" id="{7FB4FF27-D0A1-43F9-86A2-DF7655285179}"/>
              </a:ext>
            </a:extLst>
          </p:cNvPr>
          <p:cNvSpPr>
            <a:spLocks noGrp="1"/>
          </p:cNvSpPr>
          <p:nvPr>
            <p:ph type="title"/>
          </p:nvPr>
        </p:nvSpPr>
        <p:spPr/>
        <p:txBody>
          <a:bodyPr/>
          <a:lstStyle/>
          <a:p>
            <a:r>
              <a:rPr lang="de-DE" dirty="0"/>
              <a:t>Prinzipmodell Schalter: Elektromagnetik + Elastizität</a:t>
            </a:r>
            <a:endParaRPr lang="en-DE" dirty="0"/>
          </a:p>
        </p:txBody>
      </p:sp>
      <p:sp>
        <p:nvSpPr>
          <p:cNvPr id="4" name="Text Placeholder 3">
            <a:extLst>
              <a:ext uri="{FF2B5EF4-FFF2-40B4-BE49-F238E27FC236}">
                <a16:creationId xmlns:a16="http://schemas.microsoft.com/office/drawing/2014/main" id="{5D75492D-9FD0-4D3C-B02E-B348686494AD}"/>
              </a:ext>
            </a:extLst>
          </p:cNvPr>
          <p:cNvSpPr>
            <a:spLocks noGrp="1"/>
          </p:cNvSpPr>
          <p:nvPr>
            <p:ph type="body" sz="quarter" idx="11"/>
          </p:nvPr>
        </p:nvSpPr>
        <p:spPr/>
        <p:txBody>
          <a:bodyPr/>
          <a:lstStyle/>
          <a:p>
            <a:r>
              <a:rPr lang="de-DE" dirty="0"/>
              <a:t> Schutz-Schalter</a:t>
            </a:r>
            <a:endParaRPr lang="en-DE" dirty="0"/>
          </a:p>
        </p:txBody>
      </p:sp>
      <p:pic>
        <p:nvPicPr>
          <p:cNvPr id="5" name="Picture 4" descr="Diagram&#10;&#10;Description automatically generated">
            <a:extLst>
              <a:ext uri="{FF2B5EF4-FFF2-40B4-BE49-F238E27FC236}">
                <a16:creationId xmlns:a16="http://schemas.microsoft.com/office/drawing/2014/main" id="{EF836A1A-4AF5-4971-A71A-4D5E54D611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86" y="1772816"/>
            <a:ext cx="1942686" cy="3622713"/>
          </a:xfrm>
          <a:prstGeom prst="rect">
            <a:avLst/>
          </a:prstGeom>
        </p:spPr>
      </p:pic>
      <p:pic>
        <p:nvPicPr>
          <p:cNvPr id="6" name="Picture 5" descr="Text, whiteboard&#10;&#10;Description automatically generated">
            <a:extLst>
              <a:ext uri="{FF2B5EF4-FFF2-40B4-BE49-F238E27FC236}">
                <a16:creationId xmlns:a16="http://schemas.microsoft.com/office/drawing/2014/main" id="{E4E9B9D7-D588-4393-BC31-822BF36337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6046" y="1790700"/>
            <a:ext cx="8187553" cy="3150468"/>
          </a:xfrm>
          <a:prstGeom prst="rect">
            <a:avLst/>
          </a:prstGeom>
        </p:spPr>
      </p:pic>
      <p:pic>
        <p:nvPicPr>
          <p:cNvPr id="7" name="Picture 6">
            <a:extLst>
              <a:ext uri="{FF2B5EF4-FFF2-40B4-BE49-F238E27FC236}">
                <a16:creationId xmlns:a16="http://schemas.microsoft.com/office/drawing/2014/main" id="{5ED82E96-E985-42C6-A019-CAC20845E8AC}"/>
              </a:ext>
            </a:extLst>
          </p:cNvPr>
          <p:cNvPicPr>
            <a:picLocks noChangeAspect="1"/>
          </p:cNvPicPr>
          <p:nvPr/>
        </p:nvPicPr>
        <p:blipFill>
          <a:blip r:embed="rId4"/>
          <a:stretch>
            <a:fillRect/>
          </a:stretch>
        </p:blipFill>
        <p:spPr>
          <a:xfrm>
            <a:off x="5169024" y="4682942"/>
            <a:ext cx="4427818" cy="2058426"/>
          </a:xfrm>
          <a:prstGeom prst="rect">
            <a:avLst/>
          </a:prstGeom>
        </p:spPr>
      </p:pic>
    </p:spTree>
    <p:extLst>
      <p:ext uri="{BB962C8B-B14F-4D97-AF65-F5344CB8AC3E}">
        <p14:creationId xmlns:p14="http://schemas.microsoft.com/office/powerpoint/2010/main" val="3922684670"/>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CCEA82-F5A8-4518-B3E1-28955C450C2D}"/>
              </a:ext>
            </a:extLst>
          </p:cNvPr>
          <p:cNvSpPr>
            <a:spLocks noGrp="1"/>
          </p:cNvSpPr>
          <p:nvPr>
            <p:ph idx="1"/>
          </p:nvPr>
        </p:nvSpPr>
        <p:spPr/>
        <p:txBody>
          <a:bodyPr/>
          <a:lstStyle/>
          <a:p>
            <a:r>
              <a:rPr lang="de-DE" dirty="0"/>
              <a:t>Die Kontakt Funktion unterstützt auch die thermische Lösung innerhalb NX Magnetics. D.h. es kann eine 2D Schicht als thermischer Widerstand definiert werden.</a:t>
            </a:r>
          </a:p>
          <a:p>
            <a:r>
              <a:rPr lang="de-DE" dirty="0"/>
              <a:t>Wieder ist die Rückwirkung vom mechanischen Kontakt möglich: Wenn der Spalt sich ändert, so ändert sich der thermische Widerstand. </a:t>
            </a:r>
          </a:p>
          <a:p>
            <a:r>
              <a:rPr lang="de-DE" dirty="0"/>
              <a:t>Prinzipmodell: Zwei stromdurchflossene Leiter im Vergleich: Der untere hat mittig einen 0,25 mm 3D Spalt, der obere dagegen einen 2D Spalt mit der Contact Resistance Funktion. Drei verschiedene Simulationen, gleiche Ergebnisse.</a:t>
            </a:r>
          </a:p>
          <a:p>
            <a:endParaRPr lang="de-DE" dirty="0"/>
          </a:p>
          <a:p>
            <a:r>
              <a:rPr lang="de-DE" dirty="0"/>
              <a:t>FEM Modell							DC-Rechnung:									Result: elektr.</a:t>
            </a:r>
            <a:br>
              <a:rPr lang="de-DE" dirty="0"/>
            </a:br>
            <a:r>
              <a:rPr lang="de-DE" dirty="0"/>
              <a:t>								Potential</a:t>
            </a:r>
          </a:p>
          <a:p>
            <a:endParaRPr lang="de-DE" dirty="0"/>
          </a:p>
          <a:p>
            <a:r>
              <a:rPr lang="de-DE" dirty="0"/>
              <a:t>AC,Therm Steady							AC, Therm Trans.</a:t>
            </a:r>
          </a:p>
          <a:p>
            <a:r>
              <a:rPr lang="de-DE" dirty="0"/>
              <a:t>Result: Temperatur						Result:Temperatur</a:t>
            </a:r>
            <a:endParaRPr lang="en-DE" dirty="0"/>
          </a:p>
        </p:txBody>
      </p:sp>
      <p:sp>
        <p:nvSpPr>
          <p:cNvPr id="3" name="Title 2">
            <a:extLst>
              <a:ext uri="{FF2B5EF4-FFF2-40B4-BE49-F238E27FC236}">
                <a16:creationId xmlns:a16="http://schemas.microsoft.com/office/drawing/2014/main" id="{7FB4FF27-D0A1-43F9-86A2-DF7655285179}"/>
              </a:ext>
            </a:extLst>
          </p:cNvPr>
          <p:cNvSpPr>
            <a:spLocks noGrp="1"/>
          </p:cNvSpPr>
          <p:nvPr>
            <p:ph type="title"/>
          </p:nvPr>
        </p:nvSpPr>
        <p:spPr/>
        <p:txBody>
          <a:bodyPr/>
          <a:lstStyle/>
          <a:p>
            <a:r>
              <a:rPr lang="de-DE" dirty="0"/>
              <a:t>Prinzipmodell Stromschine: Elektromagnetik + Thermal</a:t>
            </a:r>
            <a:endParaRPr lang="en-DE" dirty="0"/>
          </a:p>
        </p:txBody>
      </p:sp>
      <p:sp>
        <p:nvSpPr>
          <p:cNvPr id="4" name="Text Placeholder 3">
            <a:extLst>
              <a:ext uri="{FF2B5EF4-FFF2-40B4-BE49-F238E27FC236}">
                <a16:creationId xmlns:a16="http://schemas.microsoft.com/office/drawing/2014/main" id="{5D75492D-9FD0-4D3C-B02E-B348686494AD}"/>
              </a:ext>
            </a:extLst>
          </p:cNvPr>
          <p:cNvSpPr>
            <a:spLocks noGrp="1"/>
          </p:cNvSpPr>
          <p:nvPr>
            <p:ph type="body" sz="quarter" idx="11"/>
          </p:nvPr>
        </p:nvSpPr>
        <p:spPr/>
        <p:txBody>
          <a:bodyPr/>
          <a:lstStyle/>
          <a:p>
            <a:r>
              <a:rPr lang="de-DE" dirty="0"/>
              <a:t> Schutz-Schalter</a:t>
            </a:r>
            <a:endParaRPr lang="en-DE" dirty="0"/>
          </a:p>
        </p:txBody>
      </p:sp>
      <p:pic>
        <p:nvPicPr>
          <p:cNvPr id="5" name="Picture 4">
            <a:extLst>
              <a:ext uri="{FF2B5EF4-FFF2-40B4-BE49-F238E27FC236}">
                <a16:creationId xmlns:a16="http://schemas.microsoft.com/office/drawing/2014/main" id="{E7D20E0F-EE79-48D2-BA91-83EBA27E3F57}"/>
              </a:ext>
            </a:extLst>
          </p:cNvPr>
          <p:cNvPicPr>
            <a:picLocks noChangeAspect="1"/>
          </p:cNvPicPr>
          <p:nvPr/>
        </p:nvPicPr>
        <p:blipFill>
          <a:blip r:embed="rId2"/>
          <a:stretch>
            <a:fillRect/>
          </a:stretch>
        </p:blipFill>
        <p:spPr>
          <a:xfrm>
            <a:off x="2412646" y="3269829"/>
            <a:ext cx="5276658" cy="3335777"/>
          </a:xfrm>
          <a:prstGeom prst="rect">
            <a:avLst/>
          </a:prstGeom>
        </p:spPr>
      </p:pic>
    </p:spTree>
    <p:extLst>
      <p:ext uri="{BB962C8B-B14F-4D97-AF65-F5344CB8AC3E}">
        <p14:creationId xmlns:p14="http://schemas.microsoft.com/office/powerpoint/2010/main" val="3018670383"/>
      </p:ext>
    </p:extLst>
  </p:cSld>
  <p:clrMapOvr>
    <a:masterClrMapping/>
  </p:clrMapOvr>
  <p:transition>
    <p:wipe dir="r"/>
  </p:transition>
</p:sld>
</file>

<file path=ppt/theme/theme1.xml><?xml version="1.0" encoding="utf-8"?>
<a:theme xmlns:a="http://schemas.openxmlformats.org/drawingml/2006/main" name="_UGS-NX3-A4q">
  <a:themeElements>
    <a:clrScheme name="_UGS-NX3-A4q 9">
      <a:dk1>
        <a:srgbClr val="0F3A68"/>
      </a:dk1>
      <a:lt1>
        <a:srgbClr val="FFFFFF"/>
      </a:lt1>
      <a:dk2>
        <a:srgbClr val="0F3A68"/>
      </a:dk2>
      <a:lt2>
        <a:srgbClr val="FFFFFF"/>
      </a:lt2>
      <a:accent1>
        <a:srgbClr val="00CC99"/>
      </a:accent1>
      <a:accent2>
        <a:srgbClr val="3333FF"/>
      </a:accent2>
      <a:accent3>
        <a:srgbClr val="FFFFFF"/>
      </a:accent3>
      <a:accent4>
        <a:srgbClr val="0B3058"/>
      </a:accent4>
      <a:accent5>
        <a:srgbClr val="AAE2CA"/>
      </a:accent5>
      <a:accent6>
        <a:srgbClr val="2D2DE7"/>
      </a:accent6>
      <a:hlink>
        <a:srgbClr val="3333FF"/>
      </a:hlink>
      <a:folHlink>
        <a:srgbClr val="3333FF"/>
      </a:folHlink>
    </a:clrScheme>
    <a:fontScheme name="_UGS-NX3-A4q">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folHlink"/>
        </a:solidFill>
        <a:ln w="9525" cap="flat" cmpd="sng" algn="ctr">
          <a:solidFill>
            <a:schemeClr val="tx1"/>
          </a:solidFill>
          <a:prstDash val="solid"/>
          <a:round/>
          <a:headEnd type="none" w="med" len="med"/>
          <a:tailEnd type="none" w="med" len="med"/>
        </a:ln>
        <a:effectLst>
          <a:outerShdw dist="53882" dir="2700000" algn="ctr" rotWithShape="0">
            <a:schemeClr val="bg2"/>
          </a:outerShdw>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folHlink"/>
        </a:solidFill>
        <a:ln w="9525" cap="flat" cmpd="sng" algn="ctr">
          <a:solidFill>
            <a:schemeClr val="tx1"/>
          </a:solidFill>
          <a:prstDash val="solid"/>
          <a:round/>
          <a:headEnd type="none" w="med" len="med"/>
          <a:tailEnd type="none" w="med" len="med"/>
        </a:ln>
        <a:effectLst>
          <a:outerShdw dist="53882" dir="2700000" algn="ctr" rotWithShape="0">
            <a:schemeClr val="bg2"/>
          </a:outerShdw>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800" b="0" i="0" u="none" strike="noStrike" cap="none" normalizeH="0" baseline="0" smtClean="0">
            <a:ln>
              <a:noFill/>
            </a:ln>
            <a:solidFill>
              <a:schemeClr val="bg1"/>
            </a:solidFill>
            <a:effectLst/>
            <a:latin typeface="Arial" charset="0"/>
          </a:defRPr>
        </a:defPPr>
      </a:lstStyle>
    </a:lnDef>
  </a:objectDefaults>
  <a:extraClrSchemeLst>
    <a:extraClrScheme>
      <a:clrScheme name="_UGS-NX3-A4q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_UGS-NX3-A4q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_UGS-NX3-A4q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_UGS-NX3-A4q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_UGS-NX3-A4q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_UGS-NX3-A4q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_UGS-NX3-A4q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_UGS-NX3-A4q 8">
        <a:dk1>
          <a:srgbClr val="808080"/>
        </a:dk1>
        <a:lt1>
          <a:srgbClr val="FFFFFF"/>
        </a:lt1>
        <a:dk2>
          <a:srgbClr val="0F3A68"/>
        </a:dk2>
        <a:lt2>
          <a:srgbClr val="000000"/>
        </a:lt2>
        <a:accent1>
          <a:srgbClr val="00CC99"/>
        </a:accent1>
        <a:accent2>
          <a:srgbClr val="3333CC"/>
        </a:accent2>
        <a:accent3>
          <a:srgbClr val="AAAEB9"/>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_UGS-NX3-A4q 9">
        <a:dk1>
          <a:srgbClr val="0F3A68"/>
        </a:dk1>
        <a:lt1>
          <a:srgbClr val="FFFFFF"/>
        </a:lt1>
        <a:dk2>
          <a:srgbClr val="0F3A68"/>
        </a:dk2>
        <a:lt2>
          <a:srgbClr val="FFFFFF"/>
        </a:lt2>
        <a:accent1>
          <a:srgbClr val="00CC99"/>
        </a:accent1>
        <a:accent2>
          <a:srgbClr val="3333FF"/>
        </a:accent2>
        <a:accent3>
          <a:srgbClr val="FFFFFF"/>
        </a:accent3>
        <a:accent4>
          <a:srgbClr val="0B3058"/>
        </a:accent4>
        <a:accent5>
          <a:srgbClr val="AAE2CA"/>
        </a:accent5>
        <a:accent6>
          <a:srgbClr val="2D2DE7"/>
        </a:accent6>
        <a:hlink>
          <a:srgbClr val="3333FF"/>
        </a:hlink>
        <a:folHlink>
          <a:srgbClr val="3333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 Magnetics</Template>
  <TotalTime>1668</TotalTime>
  <Words>1156</Words>
  <Application>Microsoft Office PowerPoint</Application>
  <PresentationFormat>A4 Paper (210x297 mm)</PresentationFormat>
  <Paragraphs>182</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Symbol</vt:lpstr>
      <vt:lpstr>Wingdings 3</vt:lpstr>
      <vt:lpstr>_UGS-NX3-A4q</vt:lpstr>
      <vt:lpstr> PLM Connection 2021</vt:lpstr>
      <vt:lpstr>Übersicht</vt:lpstr>
      <vt:lpstr>Dr. Binde Ingenieure GmbH</vt:lpstr>
      <vt:lpstr>Schutz-Schalter, Demonstrator</vt:lpstr>
      <vt:lpstr>Vielfältige Simulationsaufgaben</vt:lpstr>
      <vt:lpstr>Das Simulationsprogramm: NX Magnetics</vt:lpstr>
      <vt:lpstr>Simulation Elektromagnetik + Elastizität + Thermal</vt:lpstr>
      <vt:lpstr>Prinzipmodell Schalter: Elektromagnetik + Elastizität</vt:lpstr>
      <vt:lpstr>Prinzipmodell Stromschine: Elektromagnetik + Thermal</vt:lpstr>
      <vt:lpstr>Stromfluss im geschlossenen Zustand</vt:lpstr>
      <vt:lpstr>Spule auslegen, Ankerbewegung</vt:lpstr>
      <vt:lpstr>Federkräfte und Kontakt-Relativbewegungen</vt:lpstr>
      <vt:lpstr>Temperaturen</vt:lpstr>
      <vt:lpstr>Lorentz-Kräfte und Kontaktdrücke</vt:lpstr>
      <vt:lpstr>Von Mises Spannungen</vt:lpstr>
      <vt:lpstr>Strom-Verluste</vt:lpstr>
      <vt:lpstr>Abstrahlung und Schirmwirkung (EMV)</vt:lpstr>
      <vt:lpstr> </vt:lpstr>
    </vt:vector>
  </TitlesOfParts>
  <Company>Systaix</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Neues Zeitschema „Composite“</dc:title>
  <dc:creator>Peter Binde</dc:creator>
  <cp:lastModifiedBy>SIG CAE | PLM Benutzergruppe</cp:lastModifiedBy>
  <cp:revision>110</cp:revision>
  <cp:lastPrinted>2021-06-14T17:59:02Z</cp:lastPrinted>
  <dcterms:created xsi:type="dcterms:W3CDTF">2019-04-29T08:11:06Z</dcterms:created>
  <dcterms:modified xsi:type="dcterms:W3CDTF">2021-06-14T18:12:46Z</dcterms:modified>
</cp:coreProperties>
</file>